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83"/>
  </p:notesMasterIdLst>
  <p:sldIdLst>
    <p:sldId id="730" r:id="rId5"/>
    <p:sldId id="1830" r:id="rId6"/>
    <p:sldId id="1404" r:id="rId7"/>
    <p:sldId id="1682" r:id="rId8"/>
    <p:sldId id="1763" r:id="rId9"/>
    <p:sldId id="1689" r:id="rId10"/>
    <p:sldId id="1765" r:id="rId11"/>
    <p:sldId id="1569" r:id="rId12"/>
    <p:sldId id="1690" r:id="rId13"/>
    <p:sldId id="1393" r:id="rId14"/>
    <p:sldId id="1396" r:id="rId15"/>
    <p:sldId id="1548" r:id="rId16"/>
    <p:sldId id="1549" r:id="rId17"/>
    <p:sldId id="1551" r:id="rId18"/>
    <p:sldId id="1691" r:id="rId19"/>
    <p:sldId id="1773" r:id="rId20"/>
    <p:sldId id="1766" r:id="rId21"/>
    <p:sldId id="1753" r:id="rId22"/>
    <p:sldId id="1563" r:id="rId23"/>
    <p:sldId id="1623" r:id="rId24"/>
    <p:sldId id="1624" r:id="rId25"/>
    <p:sldId id="1767" r:id="rId26"/>
    <p:sldId id="1768" r:id="rId27"/>
    <p:sldId id="1693" r:id="rId28"/>
    <p:sldId id="1757" r:id="rId29"/>
    <p:sldId id="1401" r:id="rId30"/>
    <p:sldId id="1860" r:id="rId31"/>
    <p:sldId id="1575" r:id="rId32"/>
    <p:sldId id="1684" r:id="rId33"/>
    <p:sldId id="1861" r:id="rId34"/>
    <p:sldId id="1854" r:id="rId35"/>
    <p:sldId id="1700" r:id="rId36"/>
    <p:sldId id="1599" r:id="rId37"/>
    <p:sldId id="1746" r:id="rId38"/>
    <p:sldId id="1747" r:id="rId39"/>
    <p:sldId id="1762" r:id="rId40"/>
    <p:sldId id="1748" r:id="rId41"/>
    <p:sldId id="1772" r:id="rId42"/>
    <p:sldId id="1786" r:id="rId43"/>
    <p:sldId id="1749" r:id="rId44"/>
    <p:sldId id="1708" r:id="rId45"/>
    <p:sldId id="1711" r:id="rId46"/>
    <p:sldId id="1713" r:id="rId47"/>
    <p:sldId id="1714" r:id="rId48"/>
    <p:sldId id="1697" r:id="rId49"/>
    <p:sldId id="1712" r:id="rId50"/>
    <p:sldId id="1600" r:id="rId51"/>
    <p:sldId id="1704" r:id="rId52"/>
    <p:sldId id="1715" r:id="rId53"/>
    <p:sldId id="1706" r:id="rId54"/>
    <p:sldId id="1754" r:id="rId55"/>
    <p:sldId id="1716" r:id="rId56"/>
    <p:sldId id="1613" r:id="rId57"/>
    <p:sldId id="1621" r:id="rId58"/>
    <p:sldId id="1717" r:id="rId59"/>
    <p:sldId id="1595" r:id="rId60"/>
    <p:sldId id="1596" r:id="rId61"/>
    <p:sldId id="1597" r:id="rId62"/>
    <p:sldId id="1718" r:id="rId63"/>
    <p:sldId id="1707" r:id="rId64"/>
    <p:sldId id="1719" r:id="rId65"/>
    <p:sldId id="1755" r:id="rId66"/>
    <p:sldId id="1756" r:id="rId67"/>
    <p:sldId id="1725" r:id="rId68"/>
    <p:sldId id="1724" r:id="rId69"/>
    <p:sldId id="1726" r:id="rId70"/>
    <p:sldId id="1727" r:id="rId71"/>
    <p:sldId id="1728" r:id="rId72"/>
    <p:sldId id="1730" r:id="rId73"/>
    <p:sldId id="1832" r:id="rId74"/>
    <p:sldId id="1833" r:id="rId75"/>
    <p:sldId id="1834" r:id="rId76"/>
    <p:sldId id="1835" r:id="rId77"/>
    <p:sldId id="1836" r:id="rId78"/>
    <p:sldId id="1837" r:id="rId79"/>
    <p:sldId id="1838" r:id="rId80"/>
    <p:sldId id="1839" r:id="rId81"/>
    <p:sldId id="1665" r:id="rId82"/>
    <p:sldId id="1585" r:id="rId83"/>
    <p:sldId id="1586" r:id="rId84"/>
    <p:sldId id="1587" r:id="rId85"/>
    <p:sldId id="1625" r:id="rId86"/>
    <p:sldId id="1774" r:id="rId87"/>
    <p:sldId id="1775" r:id="rId88"/>
    <p:sldId id="1825" r:id="rId89"/>
    <p:sldId id="1826" r:id="rId90"/>
    <p:sldId id="1827" r:id="rId91"/>
    <p:sldId id="1604" r:id="rId92"/>
    <p:sldId id="1776" r:id="rId93"/>
    <p:sldId id="1857" r:id="rId94"/>
    <p:sldId id="1516" r:id="rId95"/>
    <p:sldId id="1631" r:id="rId96"/>
    <p:sldId id="1519" r:id="rId97"/>
    <p:sldId id="1632" r:id="rId98"/>
    <p:sldId id="1672" r:id="rId99"/>
    <p:sldId id="1523" r:id="rId100"/>
    <p:sldId id="1634" r:id="rId101"/>
    <p:sldId id="1630" r:id="rId102"/>
    <p:sldId id="1558" r:id="rId103"/>
    <p:sldId id="1559" r:id="rId104"/>
    <p:sldId id="1555" r:id="rId105"/>
    <p:sldId id="1543" r:id="rId106"/>
    <p:sldId id="1791" r:id="rId107"/>
    <p:sldId id="1552" r:id="rId108"/>
    <p:sldId id="1855" r:id="rId109"/>
    <p:sldId id="1813" r:id="rId110"/>
    <p:sldId id="1616" r:id="rId111"/>
    <p:sldId id="1811" r:id="rId112"/>
    <p:sldId id="1817" r:id="rId113"/>
    <p:sldId id="1818" r:id="rId114"/>
    <p:sldId id="1822" r:id="rId115"/>
    <p:sldId id="1824" r:id="rId116"/>
    <p:sldId id="1823" r:id="rId117"/>
    <p:sldId id="1696" r:id="rId118"/>
    <p:sldId id="1812" r:id="rId119"/>
    <p:sldId id="1695" r:id="rId120"/>
    <p:sldId id="1856" r:id="rId121"/>
    <p:sldId id="1814" r:id="rId122"/>
    <p:sldId id="1648" r:id="rId123"/>
    <p:sldId id="1656" r:id="rId124"/>
    <p:sldId id="1655" r:id="rId125"/>
    <p:sldId id="1641" r:id="rId126"/>
    <p:sldId id="1782" r:id="rId127"/>
    <p:sldId id="1780" r:id="rId128"/>
    <p:sldId id="1784" r:id="rId129"/>
    <p:sldId id="1785" r:id="rId130"/>
    <p:sldId id="1644" r:id="rId131"/>
    <p:sldId id="1642" r:id="rId132"/>
    <p:sldId id="1783" r:id="rId133"/>
    <p:sldId id="1687" r:id="rId134"/>
    <p:sldId id="1698" r:id="rId135"/>
    <p:sldId id="1699" r:id="rId136"/>
    <p:sldId id="1805" r:id="rId137"/>
    <p:sldId id="1806" r:id="rId138"/>
    <p:sldId id="1808" r:id="rId139"/>
    <p:sldId id="1809" r:id="rId140"/>
    <p:sldId id="1853" r:id="rId141"/>
    <p:sldId id="1702" r:id="rId142"/>
    <p:sldId id="1790" r:id="rId143"/>
    <p:sldId id="1787" r:id="rId144"/>
    <p:sldId id="1582" r:id="rId145"/>
    <p:sldId id="1859" r:id="rId146"/>
    <p:sldId id="1637" r:id="rId147"/>
    <p:sldId id="1779" r:id="rId148"/>
    <p:sldId id="1842" r:id="rId149"/>
    <p:sldId id="1844" r:id="rId150"/>
    <p:sldId id="1845" r:id="rId151"/>
    <p:sldId id="1843" r:id="rId152"/>
    <p:sldId id="1846" r:id="rId153"/>
    <p:sldId id="1847" r:id="rId154"/>
    <p:sldId id="1751" r:id="rId155"/>
    <p:sldId id="1800" r:id="rId156"/>
    <p:sldId id="1801" r:id="rId157"/>
    <p:sldId id="1802" r:id="rId158"/>
    <p:sldId id="1803" r:id="rId159"/>
    <p:sldId id="1852" r:id="rId160"/>
    <p:sldId id="1848" r:id="rId161"/>
    <p:sldId id="1849" r:id="rId162"/>
    <p:sldId id="1850" r:id="rId163"/>
    <p:sldId id="1851" r:id="rId164"/>
    <p:sldId id="1862" r:id="rId165"/>
    <p:sldId id="1737" r:id="rId166"/>
    <p:sldId id="1740" r:id="rId167"/>
    <p:sldId id="1739" r:id="rId168"/>
    <p:sldId id="1864" r:id="rId169"/>
    <p:sldId id="1742" r:id="rId170"/>
    <p:sldId id="1743" r:id="rId171"/>
    <p:sldId id="1865" r:id="rId172"/>
    <p:sldId id="1745" r:id="rId173"/>
    <p:sldId id="1815" r:id="rId174"/>
    <p:sldId id="1793" r:id="rId175"/>
    <p:sldId id="1792" r:id="rId176"/>
    <p:sldId id="1796" r:id="rId177"/>
    <p:sldId id="1798" r:id="rId178"/>
    <p:sldId id="1799" r:id="rId179"/>
    <p:sldId id="1794" r:id="rId180"/>
    <p:sldId id="1797" r:id="rId181"/>
    <p:sldId id="1810" r:id="rId1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A91F75A-A763-4E2E-B6A2-C6B527BF3909}">
          <p14:sldIdLst>
            <p14:sldId id="730"/>
            <p14:sldId id="1830"/>
            <p14:sldId id="1404"/>
            <p14:sldId id="1682"/>
            <p14:sldId id="1763"/>
            <p14:sldId id="1689"/>
            <p14:sldId id="1765"/>
            <p14:sldId id="1569"/>
            <p14:sldId id="1690"/>
            <p14:sldId id="1393"/>
            <p14:sldId id="1396"/>
            <p14:sldId id="1548"/>
            <p14:sldId id="1549"/>
            <p14:sldId id="1551"/>
            <p14:sldId id="1691"/>
            <p14:sldId id="1773"/>
            <p14:sldId id="1766"/>
            <p14:sldId id="1753"/>
            <p14:sldId id="1563"/>
            <p14:sldId id="1623"/>
            <p14:sldId id="1624"/>
            <p14:sldId id="1767"/>
            <p14:sldId id="1768"/>
          </p14:sldIdLst>
        </p14:section>
        <p14:section name="INTRODUCING POLARDNS" id="{154048D4-3227-4041-89D5-5FC549590326}">
          <p14:sldIdLst>
            <p14:sldId id="1693"/>
            <p14:sldId id="1757"/>
            <p14:sldId id="1401"/>
            <p14:sldId id="1860"/>
            <p14:sldId id="1575"/>
            <p14:sldId id="1684"/>
            <p14:sldId id="1861"/>
            <p14:sldId id="1854"/>
            <p14:sldId id="1700"/>
            <p14:sldId id="1599"/>
            <p14:sldId id="1746"/>
            <p14:sldId id="1747"/>
            <p14:sldId id="1762"/>
            <p14:sldId id="1748"/>
            <p14:sldId id="1772"/>
            <p14:sldId id="1786"/>
          </p14:sldIdLst>
        </p14:section>
        <p14:section name="FEATURE EXAMPLES" id="{741B1079-85BB-BB40-ACBC-326C0169DD84}">
          <p14:sldIdLst>
            <p14:sldId id="1749"/>
            <p14:sldId id="1708"/>
            <p14:sldId id="1711"/>
            <p14:sldId id="1713"/>
            <p14:sldId id="1714"/>
            <p14:sldId id="1697"/>
            <p14:sldId id="1712"/>
            <p14:sldId id="1600"/>
            <p14:sldId id="1704"/>
            <p14:sldId id="1715"/>
            <p14:sldId id="1706"/>
            <p14:sldId id="1754"/>
            <p14:sldId id="1716"/>
            <p14:sldId id="1613"/>
            <p14:sldId id="1621"/>
            <p14:sldId id="1717"/>
            <p14:sldId id="1595"/>
            <p14:sldId id="1596"/>
            <p14:sldId id="1597"/>
            <p14:sldId id="1718"/>
            <p14:sldId id="1707"/>
            <p14:sldId id="1719"/>
            <p14:sldId id="1755"/>
            <p14:sldId id="1756"/>
            <p14:sldId id="1725"/>
            <p14:sldId id="1724"/>
            <p14:sldId id="1726"/>
            <p14:sldId id="1727"/>
            <p14:sldId id="1728"/>
            <p14:sldId id="1730"/>
            <p14:sldId id="1832"/>
            <p14:sldId id="1833"/>
            <p14:sldId id="1834"/>
            <p14:sldId id="1835"/>
            <p14:sldId id="1836"/>
            <p14:sldId id="1837"/>
            <p14:sldId id="1838"/>
            <p14:sldId id="1839"/>
          </p14:sldIdLst>
        </p14:section>
        <p14:section name="RESPONSE MODIFIERS" id="{B73C1D41-CE37-664F-ABF5-97ADC5DC882D}">
          <p14:sldIdLst>
            <p14:sldId id="1665"/>
            <p14:sldId id="1585"/>
            <p14:sldId id="1586"/>
            <p14:sldId id="1587"/>
            <p14:sldId id="1625"/>
            <p14:sldId id="1774"/>
            <p14:sldId id="1775"/>
            <p14:sldId id="1825"/>
            <p14:sldId id="1826"/>
            <p14:sldId id="1827"/>
            <p14:sldId id="1604"/>
            <p14:sldId id="1776"/>
          </p14:sldIdLst>
        </p14:section>
        <p14:section name="cache poison" id="{A2DBB071-D6BE-2D4B-BDA2-1769386FDD3D}">
          <p14:sldIdLst>
            <p14:sldId id="1857"/>
            <p14:sldId id="1516"/>
            <p14:sldId id="1631"/>
            <p14:sldId id="1519"/>
            <p14:sldId id="1632"/>
            <p14:sldId id="1672"/>
            <p14:sldId id="1523"/>
            <p14:sldId id="1634"/>
            <p14:sldId id="1630"/>
            <p14:sldId id="1558"/>
            <p14:sldId id="1559"/>
            <p14:sldId id="1555"/>
            <p14:sldId id="1543"/>
            <p14:sldId id="1791"/>
            <p14:sldId id="1552"/>
          </p14:sldIdLst>
        </p14:section>
        <p14:section name="injections" id="{B6313B2B-61F0-FE4A-974E-E0BB71E9C1F3}">
          <p14:sldIdLst>
            <p14:sldId id="1855"/>
            <p14:sldId id="1813"/>
            <p14:sldId id="1616"/>
            <p14:sldId id="1811"/>
            <p14:sldId id="1817"/>
            <p14:sldId id="1818"/>
            <p14:sldId id="1822"/>
            <p14:sldId id="1824"/>
            <p14:sldId id="1823"/>
            <p14:sldId id="1696"/>
            <p14:sldId id="1812"/>
            <p14:sldId id="1695"/>
          </p14:sldIdLst>
        </p14:section>
        <p14:section name="EMPTY RESPONSES" id="{16AF202E-D508-B14A-AF20-73F136FFEA5C}">
          <p14:sldIdLst>
            <p14:sldId id="1856"/>
            <p14:sldId id="1814"/>
            <p14:sldId id="1648"/>
            <p14:sldId id="1656"/>
            <p14:sldId id="1655"/>
            <p14:sldId id="1641"/>
            <p14:sldId id="1782"/>
            <p14:sldId id="1780"/>
            <p14:sldId id="1784"/>
            <p14:sldId id="1785"/>
            <p14:sldId id="1644"/>
            <p14:sldId id="1642"/>
            <p14:sldId id="1783"/>
          </p14:sldIdLst>
        </p14:section>
        <p14:section name="ADDING NEW FEATURES" id="{4C2280DE-5652-A24B-A50A-5F40323F707D}">
          <p14:sldIdLst>
            <p14:sldId id="1687"/>
            <p14:sldId id="1698"/>
            <p14:sldId id="1699"/>
            <p14:sldId id="1805"/>
            <p14:sldId id="1806"/>
            <p14:sldId id="1808"/>
            <p14:sldId id="1809"/>
            <p14:sldId id="1853"/>
            <p14:sldId id="1702"/>
          </p14:sldIdLst>
        </p14:section>
        <p14:section name="ENDE" id="{BBD16D60-BB02-3442-AC1B-D6E4C3EADC93}">
          <p14:sldIdLst>
            <p14:sldId id="1790"/>
            <p14:sldId id="1787"/>
            <p14:sldId id="1582"/>
          </p14:sldIdLst>
        </p14:section>
        <p14:section name="BONUS SLIDES" id="{2C71DF0A-9644-084D-9D85-E1575224DAD7}">
          <p14:sldIdLst>
            <p14:sldId id="1859"/>
            <p14:sldId id="1637"/>
            <p14:sldId id="1779"/>
            <p14:sldId id="1842"/>
            <p14:sldId id="1844"/>
            <p14:sldId id="1845"/>
            <p14:sldId id="1843"/>
            <p14:sldId id="1846"/>
            <p14:sldId id="1847"/>
            <p14:sldId id="1751"/>
            <p14:sldId id="1800"/>
            <p14:sldId id="1801"/>
            <p14:sldId id="1802"/>
            <p14:sldId id="1803"/>
            <p14:sldId id="1852"/>
            <p14:sldId id="1848"/>
            <p14:sldId id="1849"/>
            <p14:sldId id="1850"/>
            <p14:sldId id="1851"/>
            <p14:sldId id="1862"/>
            <p14:sldId id="1737"/>
            <p14:sldId id="1740"/>
            <p14:sldId id="1739"/>
            <p14:sldId id="1864"/>
            <p14:sldId id="1742"/>
            <p14:sldId id="1743"/>
            <p14:sldId id="1865"/>
            <p14:sldId id="1745"/>
          </p14:sldIdLst>
        </p14:section>
        <p14:section name="compression" id="{B862B294-D853-B04F-AE07-7A2E09799A69}">
          <p14:sldIdLst>
            <p14:sldId id="1815"/>
            <p14:sldId id="1793"/>
            <p14:sldId id="1792"/>
            <p14:sldId id="1796"/>
            <p14:sldId id="1798"/>
            <p14:sldId id="1799"/>
            <p14:sldId id="1794"/>
            <p14:sldId id="1797"/>
            <p14:sldId id="18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E00"/>
    <a:srgbClr val="FF40FF"/>
    <a:srgbClr val="4080FF"/>
    <a:srgbClr val="73FAFE"/>
    <a:srgbClr val="FF4713"/>
    <a:srgbClr val="0375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 autoAdjust="0"/>
    <p:restoredTop sz="78912"/>
  </p:normalViewPr>
  <p:slideViewPr>
    <p:cSldViewPr snapToGrid="0">
      <p:cViewPr varScale="1">
        <p:scale>
          <a:sx n="100" d="100"/>
          <a:sy n="100" d="100"/>
        </p:scale>
        <p:origin x="1896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0" d="100"/>
        <a:sy n="17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theme" Target="theme/theme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tableStyles" Target="tableStyles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D6DB7-6DDC-4D80-A653-5C5F04AC5E82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80A48-D725-42D8-820C-A3C5B2941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769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598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96922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52992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6833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26092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6307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63137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34263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34014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37392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42533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766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84708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43568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12865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34961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39361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55675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32042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03685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74978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17461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026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67387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71875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43694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38739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09629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13797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42364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511065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91553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36638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915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52355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25133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59925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2701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80779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04992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6467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131084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157415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78669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61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71517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902527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71284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104384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81927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85952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28753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37829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744202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727998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6596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62393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65643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54778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32364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90246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76069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63775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16516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56177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648583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578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091460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01667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503143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17592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91839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359840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192263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86381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10962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526007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303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50128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464367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726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971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904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529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029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227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338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018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0109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6917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3679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980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4606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641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65001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1895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3322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96607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7640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789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20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3426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7151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0994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654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7705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8263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3566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45363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644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9026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8629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2070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8023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2038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226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6101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7581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5404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9697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4220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3260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5095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43822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8461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19564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5740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9850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519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6318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5287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328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5848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5848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4723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2028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97764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863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56599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1932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04197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849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9745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33398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2517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20322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38108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32194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409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73250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6976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30921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52615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97845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608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79467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951613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145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3089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44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31287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0412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6162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9378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6226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72210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45088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10375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00698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21082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772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70851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>
            <a:lvl1pPr>
              <a:defRPr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4847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45027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">
            <a:extLst>
              <a:ext uri="{FF2B5EF4-FFF2-40B4-BE49-F238E27FC236}">
                <a16:creationId xmlns:a16="http://schemas.microsoft.com/office/drawing/2014/main" id="{18B06832-BBD4-30F1-66E7-F895ED476E11}"/>
              </a:ext>
            </a:extLst>
          </p:cNvPr>
          <p:cNvSpPr>
            <a:spLocks/>
          </p:cNvSpPr>
          <p:nvPr userDrawn="1"/>
        </p:nvSpPr>
        <p:spPr>
          <a:xfrm>
            <a:off x="461337" y="364557"/>
            <a:ext cx="1831225" cy="642487"/>
          </a:xfrm>
          <a:custGeom>
            <a:avLst/>
            <a:gdLst/>
            <a:ahLst/>
            <a:cxnLst/>
            <a:rect l="l" t="t" r="r" b="b"/>
            <a:pathLst>
              <a:path w="2746838" h="963731">
                <a:moveTo>
                  <a:pt x="0" y="0"/>
                </a:moveTo>
                <a:lnTo>
                  <a:pt x="2746838" y="0"/>
                </a:lnTo>
                <a:lnTo>
                  <a:pt x="2746838" y="963732"/>
                </a:lnTo>
                <a:lnTo>
                  <a:pt x="0" y="963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944830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35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244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24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268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64838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76563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3197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09559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00546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477301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66164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498392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64881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419808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54032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339916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915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55637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339599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121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87411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164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636327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prstGeom prst="rect">
            <a:avLst/>
          </a:prstGeom>
          <a:solidFill>
            <a:schemeClr val="accent3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prstGeom prst="rect">
            <a:avLst/>
          </a:prstGeom>
          <a:solidFill>
            <a:schemeClr val="accent5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prstGeom prst="rect">
            <a:avLst/>
          </a:prstGeo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797906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154ED96-A427-CF47-948C-B3ABA6E2B2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F82B3F2-2498-FC44-9498-E172A4EF083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prstGeom prst="rect">
            <a:avLst/>
          </a:prstGeom>
          <a:solidFill>
            <a:schemeClr val="accent3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0FEFD71-AC9B-3447-A576-59560A63C6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prstGeom prst="rect">
            <a:avLst/>
          </a:prstGeom>
          <a:solidFill>
            <a:schemeClr val="accent5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AC8A051D-D73A-CF4A-804E-B7F7EE806C6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prstGeom prst="rect">
            <a:avLst/>
          </a:prstGeo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854396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prstGeom prst="rect">
            <a:avLst/>
          </a:prstGeo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prstGeom prst="rect">
            <a:avLst/>
          </a:prstGeo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282059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38ECCCA-E341-2D44-8BDE-18BF77F331B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5DB0896-830A-4249-9657-C0847D59EE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prstGeom prst="rect">
            <a:avLst/>
          </a:prstGeo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C416607-03B3-AE4E-8EEB-5F31DD8E4C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prstGeom prst="rect">
            <a:avLst/>
          </a:prstGeo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344999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prstGeom prst="rect">
            <a:avLst/>
          </a:prstGeo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210188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7389ABD-19D9-9848-9E35-B8A9A3A5065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0220C17-0673-E346-8777-A8F5064DB1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prstGeom prst="rect">
            <a:avLst/>
          </a:prstGeo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04254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37541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prstGeom prst="rect">
            <a:avLst/>
          </a:prstGeom>
          <a:solidFill>
            <a:schemeClr val="accent3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prstGeom prst="rect">
            <a:avLst/>
          </a:prstGeom>
          <a:solidFill>
            <a:schemeClr val="accent5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prstGeom prst="rect">
            <a:avLst/>
          </a:prstGeo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71070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96B86EA-B830-6B48-A92B-4E142A2B4D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69DB4408-65D2-D648-ADBF-83877C4DB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prstGeom prst="rect">
            <a:avLst/>
          </a:prstGeom>
          <a:solidFill>
            <a:schemeClr val="accent3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DC5AE062-4195-0E46-BB71-0F0BD6C4A0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prstGeom prst="rect">
            <a:avLst/>
          </a:prstGeom>
          <a:solidFill>
            <a:schemeClr val="accent5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966EEC1-28E0-654B-9754-3A0FAD4B10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prstGeom prst="rect">
            <a:avLst/>
          </a:prstGeo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472933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prstGeom prst="rect">
            <a:avLst/>
          </a:prstGeo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prstGeom prst="rect">
            <a:avLst/>
          </a:prstGeo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670211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0328648-0382-0849-9EC9-CC271B79DD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008500D-2BB0-3F4B-96B7-5A0216368DB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prstGeom prst="rect">
            <a:avLst/>
          </a:prstGeo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FDDFDE15-9A97-3744-BA52-EC19D356DAE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prstGeom prst="rect">
            <a:avLst/>
          </a:prstGeo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838069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prstGeom prst="rect">
            <a:avLst/>
          </a:prstGeo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28323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F8CF760-0B22-664F-B085-1DC0ACA8DC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BE0893A-F943-8546-9C45-D265C0DD5A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prstGeom prst="rect">
            <a:avLst/>
          </a:prstGeo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81317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81397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24216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44302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9369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381777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644109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651666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186258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90106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"/>
              </a:defRPr>
            </a:lvl2pPr>
            <a:lvl3pPr marL="0" indent="0" algn="ctr">
              <a:buNone/>
              <a:defRPr sz="1400">
                <a:latin typeface="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"/>
              </a:defRPr>
            </a:lvl2pPr>
            <a:lvl3pPr marL="0" indent="0" algn="ctr">
              <a:buNone/>
              <a:defRPr sz="1400">
                <a:latin typeface="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"/>
              </a:defRPr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"/>
              </a:defRPr>
            </a:lvl2pPr>
            <a:lvl3pPr marL="0" indent="0" algn="ctr">
              <a:buNone/>
              <a:defRPr sz="1400">
                <a:latin typeface="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849615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NimbusSan" pitchFamily="2" charset="77"/>
              </a:defRPr>
            </a:lvl2pPr>
            <a:lvl3pPr marL="0" indent="0" algn="ctr">
              <a:buNone/>
              <a:defRPr sz="14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NimbusSan" pitchFamily="2" charset="77"/>
              </a:defRPr>
            </a:lvl2pPr>
            <a:lvl3pPr marL="0" indent="0" algn="ctr">
              <a:buNone/>
              <a:defRPr sz="14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NimbusSan" pitchFamily="2" charset="77"/>
              </a:defRPr>
            </a:lvl2pPr>
            <a:lvl3pPr marL="0" indent="0" algn="ctr">
              <a:buNone/>
              <a:defRPr sz="14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82518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Orkney" pitchFamily="2" charset="77"/>
              </a:defRPr>
            </a:lvl2pPr>
            <a:lvl3pPr marL="0" indent="0" algn="ctr">
              <a:buNone/>
              <a:defRPr sz="14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Orkney" pitchFamily="2" charset="77"/>
              </a:defRPr>
            </a:lvl2pPr>
            <a:lvl3pPr marL="0" indent="0" algn="ctr">
              <a:buNone/>
              <a:defRPr sz="14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Orkney" pitchFamily="2" charset="77"/>
              </a:defRPr>
            </a:lvl2pPr>
            <a:lvl3pPr marL="0" indent="0" algn="ctr">
              <a:buNone/>
              <a:defRPr sz="14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Orkney" pitchFamily="2" charset="77"/>
              </a:defRPr>
            </a:lvl2pPr>
            <a:lvl3pPr marL="0" indent="0" algn="ctr">
              <a:buNone/>
              <a:defRPr sz="14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571346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Orkney" pitchFamily="2" charset="77"/>
              </a:defRPr>
            </a:lvl2pPr>
            <a:lvl3pPr marL="0" indent="0" algn="ctr">
              <a:buNone/>
              <a:defRPr sz="14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Orkney" pitchFamily="2" charset="77"/>
              </a:defRPr>
            </a:lvl2pPr>
            <a:lvl3pPr marL="0" indent="0" algn="ctr">
              <a:buNone/>
              <a:defRPr sz="14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Orkney" pitchFamily="2" charset="77"/>
              </a:defRPr>
            </a:lvl2pPr>
            <a:lvl3pPr marL="0" indent="0" algn="ctr">
              <a:buNone/>
              <a:defRPr sz="14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Orkney" pitchFamily="2" charset="77"/>
              </a:defRPr>
            </a:lvl2pPr>
            <a:lvl3pPr marL="0" indent="0" algn="ctr">
              <a:buNone/>
              <a:defRPr sz="14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66536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48941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593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1783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75711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image" Target="../media/image3.png"/><Relationship Id="rId68" Type="http://schemas.openxmlformats.org/officeDocument/2006/relationships/hyperlink" Target="https://twitter.com/Blackhatmea" TargetMode="Externa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66" Type="http://schemas.openxmlformats.org/officeDocument/2006/relationships/hyperlink" Target="https://www.linkedin.com/company/Blackhatmea/" TargetMode="External"/><Relationship Id="rId5" Type="http://schemas.openxmlformats.org/officeDocument/2006/relationships/slideLayout" Target="../slideLayouts/slideLayout5.xml"/><Relationship Id="rId61" Type="http://schemas.openxmlformats.org/officeDocument/2006/relationships/hyperlink" Target="https://blackhatmea.com/" TargetMode="Externa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hyperlink" Target="https://www.instagram.com/blackhatmea/" TargetMode="External"/><Relationship Id="rId69" Type="http://schemas.openxmlformats.org/officeDocument/2006/relationships/image" Target="../media/image6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1.png"/><Relationship Id="rId67" Type="http://schemas.openxmlformats.org/officeDocument/2006/relationships/image" Target="../media/image5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hyperlink" Target="https://www.facebook.com/Blackhatmea" TargetMode="External"/><Relationship Id="rId70" Type="http://schemas.openxmlformats.org/officeDocument/2006/relationships/hyperlink" Target="https://www.youtube.com/channel/UCnBep_DEHvsk1HbyVwBz7xA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2.png"/><Relationship Id="rId65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DDD911-EAF5-01F9-52F8-6C1C49312288}"/>
              </a:ext>
            </a:extLst>
          </p:cNvPr>
          <p:cNvPicPr>
            <a:picLocks noChangeAspect="1"/>
          </p:cNvPicPr>
          <p:nvPr userDrawn="1"/>
        </p:nvPicPr>
        <p:blipFill>
          <a:blip r:embed="rId60"/>
          <a:srcRect/>
          <a:stretch/>
        </p:blipFill>
        <p:spPr>
          <a:xfrm>
            <a:off x="-2103" y="6260895"/>
            <a:ext cx="12196207" cy="59710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9439994-88F3-9990-72C7-251551768BC7}"/>
              </a:ext>
            </a:extLst>
          </p:cNvPr>
          <p:cNvGrpSpPr/>
          <p:nvPr userDrawn="1"/>
        </p:nvGrpSpPr>
        <p:grpSpPr>
          <a:xfrm>
            <a:off x="3743346" y="6538586"/>
            <a:ext cx="4705309" cy="184666"/>
            <a:chOff x="3668614" y="6538586"/>
            <a:chExt cx="4705309" cy="18466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ABB57F-276D-86C9-B799-E4AE3D93D818}"/>
                </a:ext>
              </a:extLst>
            </p:cNvPr>
            <p:cNvSpPr txBox="1"/>
            <p:nvPr userDrawn="1"/>
          </p:nvSpPr>
          <p:spPr>
            <a:xfrm>
              <a:off x="5578742" y="6538586"/>
              <a:ext cx="78226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NimbusSan" pitchFamily="2" charset="77"/>
                </a:rPr>
                <a:t>#BHMEA23</a:t>
              </a:r>
            </a:p>
          </p:txBody>
        </p:sp>
        <p:sp>
          <p:nvSpPr>
            <p:cNvPr id="14" name="TextBox 13">
              <a:hlinkClick r:id="rId61"/>
              <a:extLst>
                <a:ext uri="{FF2B5EF4-FFF2-40B4-BE49-F238E27FC236}">
                  <a16:creationId xmlns:a16="http://schemas.microsoft.com/office/drawing/2014/main" id="{206262A1-62A6-EE10-BA4B-349747FC55B0}"/>
                </a:ext>
              </a:extLst>
            </p:cNvPr>
            <p:cNvSpPr txBox="1"/>
            <p:nvPr userDrawn="1"/>
          </p:nvSpPr>
          <p:spPr>
            <a:xfrm>
              <a:off x="6854276" y="6538586"/>
              <a:ext cx="1519647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NimbusSan" pitchFamily="2" charset="77"/>
                </a:rPr>
                <a:t>www.blackhatmea.com</a:t>
              </a:r>
              <a:endParaRPr lang="en-US" sz="1200" dirty="0">
                <a:solidFill>
                  <a:schemeClr val="bg1"/>
                </a:solidFill>
                <a:latin typeface="NimbusSan" pitchFamily="2" charset="77"/>
              </a:endParaRPr>
            </a:p>
          </p:txBody>
        </p:sp>
        <p:pic>
          <p:nvPicPr>
            <p:cNvPr id="15" name="Picture 14">
              <a:hlinkClick r:id="rId62"/>
              <a:extLst>
                <a:ext uri="{FF2B5EF4-FFF2-40B4-BE49-F238E27FC236}">
                  <a16:creationId xmlns:a16="http://schemas.microsoft.com/office/drawing/2014/main" id="{3CC09A5A-9912-7773-D375-4910BEFF5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3"/>
            <a:stretch>
              <a:fillRect/>
            </a:stretch>
          </p:blipFill>
          <p:spPr>
            <a:xfrm>
              <a:off x="3668614" y="6554719"/>
              <a:ext cx="63500" cy="152400"/>
            </a:xfrm>
            <a:prstGeom prst="rect">
              <a:avLst/>
            </a:prstGeom>
          </p:spPr>
        </p:pic>
        <p:pic>
          <p:nvPicPr>
            <p:cNvPr id="16" name="Picture 15">
              <a:hlinkClick r:id="rId64"/>
              <a:extLst>
                <a:ext uri="{FF2B5EF4-FFF2-40B4-BE49-F238E27FC236}">
                  <a16:creationId xmlns:a16="http://schemas.microsoft.com/office/drawing/2014/main" id="{F3D198E2-2BA5-F6E6-AE29-B53CBDAC35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5"/>
            <a:stretch>
              <a:fillRect/>
            </a:stretch>
          </p:blipFill>
          <p:spPr>
            <a:xfrm>
              <a:off x="3940278" y="6561069"/>
              <a:ext cx="139700" cy="139700"/>
            </a:xfrm>
            <a:prstGeom prst="rect">
              <a:avLst/>
            </a:prstGeom>
          </p:spPr>
        </p:pic>
        <p:pic>
          <p:nvPicPr>
            <p:cNvPr id="17" name="Picture 16">
              <a:hlinkClick r:id="rId66"/>
              <a:extLst>
                <a:ext uri="{FF2B5EF4-FFF2-40B4-BE49-F238E27FC236}">
                  <a16:creationId xmlns:a16="http://schemas.microsoft.com/office/drawing/2014/main" id="{F2833F21-6C2E-297E-6383-C7D8D3345C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7"/>
            <a:stretch>
              <a:fillRect/>
            </a:stretch>
          </p:blipFill>
          <p:spPr>
            <a:xfrm>
              <a:off x="4288142" y="6567419"/>
              <a:ext cx="127000" cy="127000"/>
            </a:xfrm>
            <a:prstGeom prst="rect">
              <a:avLst/>
            </a:prstGeom>
          </p:spPr>
        </p:pic>
        <p:pic>
          <p:nvPicPr>
            <p:cNvPr id="18" name="Picture 17">
              <a:hlinkClick r:id="rId68"/>
              <a:extLst>
                <a:ext uri="{FF2B5EF4-FFF2-40B4-BE49-F238E27FC236}">
                  <a16:creationId xmlns:a16="http://schemas.microsoft.com/office/drawing/2014/main" id="{99EEE447-9770-914E-C8E0-1673651781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/>
            <a:stretch>
              <a:fillRect/>
            </a:stretch>
          </p:blipFill>
          <p:spPr>
            <a:xfrm>
              <a:off x="4623306" y="6586469"/>
              <a:ext cx="101600" cy="88900"/>
            </a:xfrm>
            <a:prstGeom prst="rect">
              <a:avLst/>
            </a:prstGeom>
          </p:spPr>
        </p:pic>
        <p:pic>
          <p:nvPicPr>
            <p:cNvPr id="19" name="Picture 18">
              <a:hlinkClick r:id="rId70"/>
              <a:extLst>
                <a:ext uri="{FF2B5EF4-FFF2-40B4-BE49-F238E27FC236}">
                  <a16:creationId xmlns:a16="http://schemas.microsoft.com/office/drawing/2014/main" id="{D576CC82-DC5F-F482-6076-F4A5AFF6B1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1"/>
            <a:stretch>
              <a:fillRect/>
            </a:stretch>
          </p:blipFill>
          <p:spPr>
            <a:xfrm>
              <a:off x="4933070" y="6580119"/>
              <a:ext cx="152400" cy="1016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DA8A4F-1F37-D570-14DA-E89ED525799A}"/>
                </a:ext>
              </a:extLst>
            </p:cNvPr>
            <p:cNvSpPr txBox="1"/>
            <p:nvPr userDrawn="1"/>
          </p:nvSpPr>
          <p:spPr>
            <a:xfrm>
              <a:off x="6569171" y="6538586"/>
              <a:ext cx="7694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NimbusSan" pitchFamily="2" charset="77"/>
                </a:rPr>
                <a:t>|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9C950B-D16A-C6AF-3DCD-7160D7FD9CEB}"/>
                </a:ext>
              </a:extLst>
            </p:cNvPr>
            <p:cNvSpPr txBox="1"/>
            <p:nvPr userDrawn="1"/>
          </p:nvSpPr>
          <p:spPr>
            <a:xfrm>
              <a:off x="5308034" y="6538586"/>
              <a:ext cx="7694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NimbusSan" pitchFamily="2" charset="77"/>
                </a:rPr>
                <a:t>|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4260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Changeling Neo" panose="020B0605020202080204" pitchFamily="34" charset="77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NimbusSan" pitchFamily="2" charset="77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NimbusSan" pitchFamily="2" charset="77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NimbusSan" pitchFamily="2" charset="77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NimbusSan" pitchFamily="2" charset="77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NimbusSan" pitchFamily="2" charset="77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n.wikipedia.org/wiki/Comparison_of_DNS_server_software" TargetMode="External"/><Relationship Id="rId4" Type="http://schemas.openxmlformats.org/officeDocument/2006/relationships/image" Target="../media/image1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6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6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n.wikipedia.org/wiki/Comparison_of_DNS_server_software" TargetMode="External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n.wikipedia.org/wiki/Comparison_of_DNS_server_software" TargetMode="External"/><Relationship Id="rId4" Type="http://schemas.openxmlformats.org/officeDocument/2006/relationships/image" Target="../media/image2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n.wikipedia.org/wiki/Comparison_of_DNS_server_software" TargetMode="External"/><Relationship Id="rId4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1.jp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1.jp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1.jp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1.jp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1.jp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DNS_record_types" TargetMode="External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hyperlink" Target="https://www.iana.org/assignments/dns-parameters/dns-parameters.xhtml" TargetMode="Externa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n.wikipedia.org/wiki/Comparison_of_DNS_server_software" TargetMode="External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main_Name_System#RFC_documents" TargetMode="External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3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fc-editor.org/rfc/rfc1035#section-2.3.4" TargetMode="External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jp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secmatter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eg"/><Relationship Id="rId4" Type="http://schemas.openxmlformats.org/officeDocument/2006/relationships/hyperlink" Target="https://github.com/InfosecMatter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OryxLabs/PolarDNS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jpg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6.jpg"/><Relationship Id="rId4" Type="http://schemas.openxmlformats.org/officeDocument/2006/relationships/image" Target="../media/image33.sv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33.sv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5D28B2-48A7-82D2-84D1-2C9007751C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89" y="0"/>
            <a:ext cx="12192001" cy="6858000"/>
          </a:xfrm>
          <a:custGeom>
            <a:avLst/>
            <a:gdLst/>
            <a:ahLst/>
            <a:cxnLst/>
            <a:rect l="l" t="t" r="r" b="b"/>
            <a:pathLst>
              <a:path w="18907017" h="11241797">
                <a:moveTo>
                  <a:pt x="0" y="0"/>
                </a:moveTo>
                <a:lnTo>
                  <a:pt x="18907018" y="0"/>
                </a:lnTo>
                <a:lnTo>
                  <a:pt x="18907018" y="11241798"/>
                </a:lnTo>
                <a:lnTo>
                  <a:pt x="0" y="11241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06983C90-7DAD-F0E3-1CCF-418A5AD1FB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5800" y="685800"/>
            <a:ext cx="2795458" cy="980790"/>
          </a:xfrm>
          <a:custGeom>
            <a:avLst/>
            <a:gdLst/>
            <a:ahLst/>
            <a:cxnLst/>
            <a:rect l="l" t="t" r="r" b="b"/>
            <a:pathLst>
              <a:path w="4193187" h="1471185">
                <a:moveTo>
                  <a:pt x="0" y="0"/>
                </a:moveTo>
                <a:lnTo>
                  <a:pt x="4193187" y="0"/>
                </a:lnTo>
                <a:lnTo>
                  <a:pt x="4193187" y="1471185"/>
                </a:lnTo>
                <a:lnTo>
                  <a:pt x="0" y="1471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1D67CBB1-D29A-EFD4-1212-84541B6C06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644935" y="970628"/>
            <a:ext cx="0" cy="695961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E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FB2D55E-4305-5A5A-163F-1D14A8ECF4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85465" y="5670676"/>
            <a:ext cx="2028145" cy="501525"/>
          </a:xfrm>
          <a:custGeom>
            <a:avLst/>
            <a:gdLst/>
            <a:ahLst/>
            <a:cxnLst/>
            <a:rect l="l" t="t" r="r" b="b"/>
            <a:pathLst>
              <a:path w="3042217" h="752287">
                <a:moveTo>
                  <a:pt x="0" y="0"/>
                </a:moveTo>
                <a:lnTo>
                  <a:pt x="3042218" y="0"/>
                </a:lnTo>
                <a:lnTo>
                  <a:pt x="3042218" y="752287"/>
                </a:lnTo>
                <a:lnTo>
                  <a:pt x="0" y="7522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2014" t="-227405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26B61B5-1866-C626-C2B9-88A6D5DCE5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5801" y="5670676"/>
            <a:ext cx="1102251" cy="501525"/>
          </a:xfrm>
          <a:custGeom>
            <a:avLst/>
            <a:gdLst/>
            <a:ahLst/>
            <a:cxnLst/>
            <a:rect l="l" t="t" r="r" b="b"/>
            <a:pathLst>
              <a:path w="1653377" h="752287">
                <a:moveTo>
                  <a:pt x="0" y="0"/>
                </a:moveTo>
                <a:lnTo>
                  <a:pt x="1653377" y="0"/>
                </a:lnTo>
                <a:lnTo>
                  <a:pt x="1653377" y="752287"/>
                </a:lnTo>
                <a:lnTo>
                  <a:pt x="0" y="7522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02C0517-C51B-1E9D-5FA4-7E352D6A70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0610" y="5670676"/>
            <a:ext cx="1653493" cy="501525"/>
          </a:xfrm>
          <a:custGeom>
            <a:avLst/>
            <a:gdLst/>
            <a:ahLst/>
            <a:cxnLst/>
            <a:rect l="l" t="t" r="r" b="b"/>
            <a:pathLst>
              <a:path w="2480240" h="752287">
                <a:moveTo>
                  <a:pt x="0" y="0"/>
                </a:moveTo>
                <a:lnTo>
                  <a:pt x="2480240" y="0"/>
                </a:lnTo>
                <a:lnTo>
                  <a:pt x="2480240" y="752287"/>
                </a:lnTo>
                <a:lnTo>
                  <a:pt x="0" y="7522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87" b="-16700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353016D-DAF7-9FD1-515B-AEBC5D1337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99537" y="1242683"/>
            <a:ext cx="3762449" cy="494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54"/>
              </a:lnSpc>
            </a:pPr>
            <a:r>
              <a:rPr lang="en-US" sz="1800" dirty="0">
                <a:solidFill>
                  <a:srgbClr val="4FF4FF"/>
                </a:solidFill>
                <a:latin typeface="Nimbus Sans L 1"/>
              </a:rPr>
              <a:t>14 - 16 NOVEMBER 2023</a:t>
            </a:r>
          </a:p>
          <a:p>
            <a:pPr>
              <a:lnSpc>
                <a:spcPts val="1854"/>
              </a:lnSpc>
            </a:pPr>
            <a:r>
              <a:rPr lang="en-US" sz="1800" dirty="0">
                <a:solidFill>
                  <a:srgbClr val="FFFFFF"/>
                </a:solidFill>
                <a:latin typeface="Nimbus Sans L 1"/>
              </a:rPr>
              <a:t>RIYADH, SAUDI ARABIA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76D77B4-50F3-7F87-1293-DFFEE629BFA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85800" y="5270195"/>
            <a:ext cx="2048865" cy="245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00"/>
              </a:lnSpc>
            </a:pPr>
            <a:r>
              <a:rPr lang="en-US" sz="1500">
                <a:solidFill>
                  <a:srgbClr val="4FF4FF"/>
                </a:solidFill>
                <a:latin typeface="Changeling Neo"/>
              </a:rPr>
              <a:t>ORGANISED BY: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FA8F844-6025-8EE9-F2B0-EE5A27AE32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842615" y="5270195"/>
            <a:ext cx="2718105" cy="245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00"/>
              </a:lnSpc>
            </a:pPr>
            <a:r>
              <a:rPr lang="en-US" sz="1500" dirty="0">
                <a:solidFill>
                  <a:srgbClr val="4FF4FF"/>
                </a:solidFill>
                <a:latin typeface="Changeling Neo"/>
              </a:rPr>
              <a:t>IN ASSOCIATION WITH:</a:t>
            </a:r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26B84AAC-42ED-70CE-9304-BC505E45A2EB}"/>
              </a:ext>
            </a:extLst>
          </p:cNvPr>
          <p:cNvSpPr/>
          <p:nvPr/>
        </p:nvSpPr>
        <p:spPr>
          <a:xfrm>
            <a:off x="677410" y="3159616"/>
            <a:ext cx="11506201" cy="1297765"/>
          </a:xfrm>
          <a:custGeom>
            <a:avLst/>
            <a:gdLst/>
            <a:ahLst/>
            <a:cxnLst/>
            <a:rect l="l" t="t" r="r" b="b"/>
            <a:pathLst>
              <a:path w="2140735" h="234110">
                <a:moveTo>
                  <a:pt x="0" y="0"/>
                </a:moveTo>
                <a:lnTo>
                  <a:pt x="2140735" y="0"/>
                </a:lnTo>
                <a:lnTo>
                  <a:pt x="2140735" y="234110"/>
                </a:lnTo>
                <a:lnTo>
                  <a:pt x="0" y="234110"/>
                </a:lnTo>
                <a:close/>
              </a:path>
            </a:pathLst>
          </a:custGeom>
          <a:solidFill>
            <a:srgbClr val="FF4713"/>
          </a:solidFill>
        </p:spPr>
        <p:txBody>
          <a:bodyPr/>
          <a:lstStyle/>
          <a:p>
            <a:endParaRPr lang="en-AE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2D2156-20BC-80BF-4DF6-5BB6E1C030A2}"/>
              </a:ext>
            </a:extLst>
          </p:cNvPr>
          <p:cNvSpPr txBox="1"/>
          <p:nvPr/>
        </p:nvSpPr>
        <p:spPr>
          <a:xfrm>
            <a:off x="809714" y="3146158"/>
            <a:ext cx="11241591" cy="1277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756"/>
              </a:lnSpc>
            </a:pPr>
            <a:r>
              <a:rPr lang="en-US" sz="3200" b="1" spc="322" dirty="0">
                <a:solidFill>
                  <a:schemeClr val="bg1"/>
                </a:solidFill>
                <a:latin typeface="Changeling Neo"/>
              </a:rPr>
              <a:t>A SPECIALIZED DNS SERVER FOR PENETRATION TESTING AND VULNERABILITY RESEARCH</a:t>
            </a: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E4423F7E-49B1-618E-855B-E99E884AD2E9}"/>
              </a:ext>
            </a:extLst>
          </p:cNvPr>
          <p:cNvSpPr txBox="1"/>
          <p:nvPr/>
        </p:nvSpPr>
        <p:spPr>
          <a:xfrm>
            <a:off x="927261" y="4457381"/>
            <a:ext cx="2353367" cy="542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756"/>
              </a:lnSpc>
            </a:pPr>
            <a:r>
              <a:rPr lang="en-US" sz="2400" spc="322" dirty="0">
                <a:solidFill>
                  <a:schemeClr val="bg1"/>
                </a:solidFill>
                <a:latin typeface="Changeling Neo"/>
              </a:rPr>
              <a:t>IVAN JEDEK</a:t>
            </a:r>
          </a:p>
        </p:txBody>
      </p:sp>
      <p:pic>
        <p:nvPicPr>
          <p:cNvPr id="15" name="Picture 14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2B1E3AAE-037F-422D-3352-DC789DA3A1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2" y="2096399"/>
            <a:ext cx="5440014" cy="124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00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A7EAFE7-A913-4946-23F1-F647F42285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97" y="364332"/>
            <a:ext cx="1831146" cy="642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D46855-F0AA-25FC-5BAB-B2B06852F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3459" y="380516"/>
            <a:ext cx="9190397" cy="5631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69ED7F-11E1-2C6A-4DDB-6999E45E997A}"/>
              </a:ext>
            </a:extLst>
          </p:cNvPr>
          <p:cNvSpPr txBox="1"/>
          <p:nvPr/>
        </p:nvSpPr>
        <p:spPr>
          <a:xfrm>
            <a:off x="358144" y="1907292"/>
            <a:ext cx="1831146" cy="3640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kern="0" spc="94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https://en.wikipedia.org/wiki/Comparison_of_DNS_server_software</a:t>
            </a:r>
            <a:endParaRPr lang="en-US" sz="1177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</p:spTree>
    <p:extLst>
      <p:ext uri="{BB962C8B-B14F-4D97-AF65-F5344CB8AC3E}">
        <p14:creationId xmlns:p14="http://schemas.microsoft.com/office/powerpoint/2010/main" val="20409415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785C834-46D5-1BD4-AB2D-00E302102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52" y="1498873"/>
            <a:ext cx="8472013" cy="4742352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90583B87-EA0E-F93A-AD77-3E0FF3055CE8}"/>
              </a:ext>
            </a:extLst>
          </p:cNvPr>
          <p:cNvSpPr txBox="1"/>
          <p:nvPr/>
        </p:nvSpPr>
        <p:spPr>
          <a:xfrm>
            <a:off x="9668614" y="5030410"/>
            <a:ext cx="1070649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???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65DE60E-E241-7EBA-83F3-259AB0FCDA29}"/>
              </a:ext>
            </a:extLst>
          </p:cNvPr>
          <p:cNvCxnSpPr>
            <a:cxnSpLocks/>
          </p:cNvCxnSpPr>
          <p:nvPr/>
        </p:nvCxnSpPr>
        <p:spPr>
          <a:xfrm>
            <a:off x="6281404" y="2907875"/>
            <a:ext cx="880281" cy="0"/>
          </a:xfrm>
          <a:prstGeom prst="line">
            <a:avLst/>
          </a:prstGeom>
          <a:ln w="3810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4DF712F-FFA6-6655-CC29-529B26C9C39A}"/>
              </a:ext>
            </a:extLst>
          </p:cNvPr>
          <p:cNvCxnSpPr>
            <a:cxnSpLocks/>
          </p:cNvCxnSpPr>
          <p:nvPr/>
        </p:nvCxnSpPr>
        <p:spPr>
          <a:xfrm>
            <a:off x="7391368" y="5019864"/>
            <a:ext cx="896439" cy="0"/>
          </a:xfrm>
          <a:prstGeom prst="line">
            <a:avLst/>
          </a:prstGeom>
          <a:ln w="3810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1863CB-B3B7-62CF-03A0-39ACF393F182}"/>
              </a:ext>
            </a:extLst>
          </p:cNvPr>
          <p:cNvCxnSpPr>
            <a:cxnSpLocks/>
          </p:cNvCxnSpPr>
          <p:nvPr/>
        </p:nvCxnSpPr>
        <p:spPr>
          <a:xfrm>
            <a:off x="3065611" y="1736053"/>
            <a:ext cx="642079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441974A-D4E2-0410-098D-E53F88848BF5}"/>
              </a:ext>
            </a:extLst>
          </p:cNvPr>
          <p:cNvCxnSpPr>
            <a:cxnSpLocks/>
          </p:cNvCxnSpPr>
          <p:nvPr/>
        </p:nvCxnSpPr>
        <p:spPr>
          <a:xfrm>
            <a:off x="5165659" y="3140369"/>
            <a:ext cx="1109071" cy="0"/>
          </a:xfrm>
          <a:prstGeom prst="line">
            <a:avLst/>
          </a:prstGeom>
          <a:ln w="3810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FFF4544-A942-71AB-A712-E9A2D3F54BF8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476BEA72-3AA1-B387-0A73-4EDBB4CF6D2B}"/>
              </a:ext>
            </a:extLst>
          </p:cNvPr>
          <p:cNvSpPr txBox="1"/>
          <p:nvPr/>
        </p:nvSpPr>
        <p:spPr>
          <a:xfrm>
            <a:off x="3419999" y="718699"/>
            <a:ext cx="7535383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ID MISMATCH TEST – ADGUARD DNS</a:t>
            </a: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7897FA08-6CB5-2B62-44E9-2AF8EDE9EB8A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6709AE3A-3110-3E6B-BD4F-2988138112B2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F5229A77-7AEB-A380-845A-4F9A0BEA3004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A73B09D-C2F3-B117-E3CA-026AB61D4F68}"/>
              </a:ext>
            </a:extLst>
          </p:cNvPr>
          <p:cNvCxnSpPr>
            <a:cxnSpLocks/>
          </p:cNvCxnSpPr>
          <p:nvPr/>
        </p:nvCxnSpPr>
        <p:spPr>
          <a:xfrm>
            <a:off x="5800725" y="1747337"/>
            <a:ext cx="159064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60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id="{6A219247-C117-F2A4-1902-2F5DDD3C3A43}"/>
              </a:ext>
            </a:extLst>
          </p:cNvPr>
          <p:cNvSpPr txBox="1"/>
          <p:nvPr/>
        </p:nvSpPr>
        <p:spPr>
          <a:xfrm>
            <a:off x="1057686" y="3235110"/>
            <a:ext cx="11337632" cy="884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CloudFlare and AdGuard do not care about transaction IDs at all !</a:t>
            </a:r>
          </a:p>
          <a:p>
            <a:pPr>
              <a:lnSpc>
                <a:spcPts val="1648"/>
              </a:lnSpc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611C8472-9535-3E9B-F1A7-EF5EB7EA7E8D}"/>
              </a:ext>
            </a:extLst>
          </p:cNvPr>
          <p:cNvSpPr txBox="1"/>
          <p:nvPr/>
        </p:nvSpPr>
        <p:spPr>
          <a:xfrm>
            <a:off x="6977344" y="5144738"/>
            <a:ext cx="4598232" cy="679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Why is it important?</a:t>
            </a: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</p:txBody>
      </p:sp>
      <p:pic>
        <p:nvPicPr>
          <p:cNvPr id="4" name="Picture 3" descr="A white letters on a black background&#10;&#10;Description automatically generated">
            <a:extLst>
              <a:ext uri="{FF2B5EF4-FFF2-40B4-BE49-F238E27FC236}">
                <a16:creationId xmlns:a16="http://schemas.microsoft.com/office/drawing/2014/main" id="{1D5AF1BF-51D4-40F0-DDBC-1EA0EAC19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821" y="4148947"/>
            <a:ext cx="4512179" cy="995791"/>
          </a:xfrm>
          <a:prstGeom prst="rect">
            <a:avLst/>
          </a:prstGeom>
        </p:spPr>
      </p:pic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61C3708-27E5-4767-823E-A5369CD14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1479624"/>
            <a:ext cx="7772400" cy="11144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2B7831-8990-2920-A45A-20A64F3610A1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0A4DC9A0-E4C4-94E8-FC74-696D4BA06A2A}"/>
              </a:ext>
            </a:extLst>
          </p:cNvPr>
          <p:cNvSpPr txBox="1"/>
          <p:nvPr/>
        </p:nvSpPr>
        <p:spPr>
          <a:xfrm>
            <a:off x="3419999" y="718699"/>
            <a:ext cx="7535383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MISMATCHING TRANSACTION IDs</a:t>
            </a:r>
          </a:p>
        </p:txBody>
      </p:sp>
      <p:grpSp>
        <p:nvGrpSpPr>
          <p:cNvPr id="11" name="Group 6">
            <a:extLst>
              <a:ext uri="{FF2B5EF4-FFF2-40B4-BE49-F238E27FC236}">
                <a16:creationId xmlns:a16="http://schemas.microsoft.com/office/drawing/2014/main" id="{6AB8F785-3BDE-BB66-D7D9-759C28767261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616ECF18-9AC8-C799-195D-4504086C721A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82BF18AA-B9EF-A5CF-CBA8-4DDFF7BA8C00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171873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20000" y="718699"/>
            <a:ext cx="6515196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DNS CACHE POISONING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6A219247-C117-F2A4-1902-2F5DDD3C3A43}"/>
              </a:ext>
            </a:extLst>
          </p:cNvPr>
          <p:cNvSpPr txBox="1"/>
          <p:nvPr/>
        </p:nvSpPr>
        <p:spPr>
          <a:xfrm>
            <a:off x="461338" y="1953579"/>
            <a:ext cx="10824729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 caching DNS resolver is prone to cache poisoning if:</a:t>
            </a:r>
          </a:p>
          <a:p>
            <a:pPr marL="590520" lvl="1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It uses predictable source ports (0-65535 / 16 bits)</a:t>
            </a:r>
          </a:p>
          <a:p>
            <a:pPr marL="590520" lvl="1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It uses predictable transaction IDs (0-65535 / 16 bits)</a:t>
            </a:r>
          </a:p>
          <a:p>
            <a:pPr lvl="1"/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Altogether, these 32 bits of supposedly random data present a complexity of </a:t>
            </a:r>
            <a:r>
              <a:rPr lang="en-US" sz="2800" b="1" u="sng" spc="94" dirty="0">
                <a:solidFill>
                  <a:srgbClr val="FFFFFF"/>
                </a:solidFill>
                <a:latin typeface="Nimbus Sans L 1"/>
              </a:rPr>
              <a:t>4,294,967,296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possible combinations (*).</a:t>
            </a:r>
          </a:p>
          <a:p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r>
              <a:rPr lang="en-US" sz="2800" spc="94" dirty="0">
                <a:solidFill>
                  <a:schemeClr val="bg1"/>
                </a:solidFill>
                <a:latin typeface="Nimbus Sans L 1"/>
              </a:rPr>
              <a:t> ==&gt;</a:t>
            </a:r>
            <a:r>
              <a:rPr lang="en-US" sz="2800" spc="94" dirty="0">
                <a:solidFill>
                  <a:schemeClr val="accent4"/>
                </a:solidFill>
                <a:latin typeface="Nimbus Sans L 1"/>
              </a:rPr>
              <a:t> </a:t>
            </a:r>
            <a:r>
              <a:rPr lang="en-US" sz="2800" spc="94" dirty="0">
                <a:solidFill>
                  <a:srgbClr val="FF0000"/>
                </a:solidFill>
                <a:latin typeface="Nimbus Sans L 1"/>
              </a:rPr>
              <a:t>VERY HARD / IMPOSSIBLE TO POISON</a:t>
            </a: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r>
              <a:rPr lang="en-US" sz="2400" spc="94" dirty="0">
                <a:solidFill>
                  <a:srgbClr val="FFFFFF"/>
                </a:solidFill>
                <a:latin typeface="Nimbus Sans L 1"/>
              </a:rPr>
              <a:t>* Assuming the resolver is not using 0x20 encoding, DNS cookies etc.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C2CF5C-FAFC-0455-7DEA-6BF04AE09794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3A6C8402-7739-6722-9446-5314CEE6B10E}"/>
              </a:ext>
            </a:extLst>
          </p:cNvPr>
          <p:cNvSpPr txBox="1"/>
          <p:nvPr/>
        </p:nvSpPr>
        <p:spPr>
          <a:xfrm>
            <a:off x="3419999" y="718699"/>
            <a:ext cx="7535383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DNS CACHE POISONING</a:t>
            </a: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CE36B054-AD78-2B31-1180-D7D8246FC9E6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7D00F561-DA26-85EF-11D9-0986B28BA661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9601EC58-EFB3-0C8B-E53A-56890923ABD0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255634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id="{6A219247-C117-F2A4-1902-2F5DDD3C3A43}"/>
              </a:ext>
            </a:extLst>
          </p:cNvPr>
          <p:cNvSpPr txBox="1"/>
          <p:nvPr/>
        </p:nvSpPr>
        <p:spPr>
          <a:xfrm>
            <a:off x="461338" y="1953579"/>
            <a:ext cx="10824729" cy="3859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 caching DNS resolver is prone to cache poisoning if:</a:t>
            </a:r>
          </a:p>
          <a:p>
            <a:pPr marL="590520" lvl="1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It uses predictable source ports (0-65535 / 16 bits)</a:t>
            </a:r>
          </a:p>
          <a:p>
            <a:pPr marL="590520" lvl="1" indent="-285750">
              <a:buFont typeface="Arial" panose="020B0604020202020204" pitchFamily="34" charset="0"/>
              <a:buChar char="•"/>
            </a:pPr>
            <a:r>
              <a:rPr lang="en-US" sz="2800" strike="sngStrike" spc="94" dirty="0">
                <a:solidFill>
                  <a:srgbClr val="FFFFFF"/>
                </a:solidFill>
                <a:latin typeface="Nimbus Sans L 1"/>
              </a:rPr>
              <a:t>It uses predictable transaction IDs (0-65535 / 16 bits)</a:t>
            </a:r>
          </a:p>
          <a:p>
            <a:pPr lvl="1"/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Complexity is reduced to </a:t>
            </a:r>
            <a:r>
              <a:rPr lang="en-US" sz="2800" b="1" u="sng" spc="94" dirty="0">
                <a:solidFill>
                  <a:srgbClr val="FFFFFF"/>
                </a:solidFill>
                <a:latin typeface="Nimbus Sans L 1"/>
              </a:rPr>
              <a:t>65,536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possible combinations.</a:t>
            </a:r>
          </a:p>
          <a:p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r>
              <a:rPr lang="en-US" sz="2800" spc="94" dirty="0">
                <a:solidFill>
                  <a:schemeClr val="bg1"/>
                </a:solidFill>
                <a:latin typeface="Nimbus Sans L 1"/>
              </a:rPr>
              <a:t> ==&gt;</a:t>
            </a:r>
            <a:r>
              <a:rPr lang="en-US" sz="2800" spc="94" dirty="0">
                <a:solidFill>
                  <a:schemeClr val="accent4"/>
                </a:solidFill>
                <a:latin typeface="Nimbus Sans L 1"/>
              </a:rPr>
              <a:t> MUCH EASIER TO DO POISONING</a:t>
            </a:r>
          </a:p>
          <a:p>
            <a:pPr>
              <a:lnSpc>
                <a:spcPts val="1648"/>
              </a:lnSpc>
            </a:pPr>
            <a:endParaRPr lang="en-US" sz="2800" spc="94" dirty="0">
              <a:solidFill>
                <a:schemeClr val="accent4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Dan Kaminsky attack (2008)</a:t>
            </a:r>
            <a:endParaRPr lang="en-US" sz="2800" spc="94" dirty="0">
              <a:solidFill>
                <a:schemeClr val="accent4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676FE6FE-52A3-726C-7FF6-ED9722906B4C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8" name="AutoShape 7">
              <a:extLst>
                <a:ext uri="{FF2B5EF4-FFF2-40B4-BE49-F238E27FC236}">
                  <a16:creationId xmlns:a16="http://schemas.microsoft.com/office/drawing/2014/main" id="{8F6E3D55-7C32-68D3-0D6D-CCD0F4E0D54C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9" name="AutoShape 8">
              <a:extLst>
                <a:ext uri="{FF2B5EF4-FFF2-40B4-BE49-F238E27FC236}">
                  <a16:creationId xmlns:a16="http://schemas.microsoft.com/office/drawing/2014/main" id="{EFD89E37-7BF6-FF75-BACB-0AB073BC82BA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8D2174BF-95B3-01A1-AA55-6016F419A1F4}"/>
              </a:ext>
            </a:extLst>
          </p:cNvPr>
          <p:cNvSpPr txBox="1"/>
          <p:nvPr/>
        </p:nvSpPr>
        <p:spPr>
          <a:xfrm>
            <a:off x="3420000" y="718699"/>
            <a:ext cx="6515196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DNS CACHE POISONING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7674BA-B45C-7E02-5912-DBFA928FFAEF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349AFDEF-C8FE-F90F-0314-69F45C90015B}"/>
              </a:ext>
            </a:extLst>
          </p:cNvPr>
          <p:cNvSpPr txBox="1"/>
          <p:nvPr/>
        </p:nvSpPr>
        <p:spPr>
          <a:xfrm>
            <a:off x="3419999" y="718699"/>
            <a:ext cx="8700283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DNS CACHE POISONING ON CLOUDFLARE AND ADGUARD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C683349A-DF0F-472A-FCAC-F52272616E33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FB10D1C7-4F86-2260-67C6-FEE792B1BE81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272F3184-D284-A7F4-47EA-89F0FD550B09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11998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 page&#10;&#10;Description automatically generated">
            <a:extLst>
              <a:ext uri="{FF2B5EF4-FFF2-40B4-BE49-F238E27FC236}">
                <a16:creationId xmlns:a16="http://schemas.microsoft.com/office/drawing/2014/main" id="{806C3253-3A9F-E4D6-71A9-FA15F591F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22" y="1352228"/>
            <a:ext cx="8214360" cy="4872243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F5E6D940-B5EF-FA56-216B-24D976B218FF}"/>
              </a:ext>
            </a:extLst>
          </p:cNvPr>
          <p:cNvSpPr/>
          <p:nvPr/>
        </p:nvSpPr>
        <p:spPr>
          <a:xfrm flipH="1">
            <a:off x="2251498" y="2524219"/>
            <a:ext cx="941560" cy="388618"/>
          </a:xfrm>
          <a:prstGeom prst="rightArrow">
            <a:avLst>
              <a:gd name="adj1" fmla="val 46264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6D1DEF0-D78C-6B6E-FECF-3796F8FD6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709" y="2833371"/>
            <a:ext cx="7558528" cy="286893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218EED-9852-90A1-E427-5C1C8E7068F4}"/>
              </a:ext>
            </a:extLst>
          </p:cNvPr>
          <p:cNvCxnSpPr/>
          <p:nvPr/>
        </p:nvCxnSpPr>
        <p:spPr>
          <a:xfrm>
            <a:off x="4414960" y="2823210"/>
            <a:ext cx="74523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4A6060-BF9A-285E-3103-66EB9CD35377}"/>
              </a:ext>
            </a:extLst>
          </p:cNvPr>
          <p:cNvCxnSpPr>
            <a:cxnSpLocks/>
          </p:cNvCxnSpPr>
          <p:nvPr/>
        </p:nvCxnSpPr>
        <p:spPr>
          <a:xfrm>
            <a:off x="4410708" y="2833371"/>
            <a:ext cx="0" cy="3391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B6EE0C2-3452-BC4F-16D9-AD35BD1B6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13" y="3102205"/>
            <a:ext cx="11434924" cy="111082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11E21CB-36FD-3BC4-DB29-EA2F598D697C}"/>
              </a:ext>
            </a:extLst>
          </p:cNvPr>
          <p:cNvSpPr/>
          <p:nvPr/>
        </p:nvSpPr>
        <p:spPr>
          <a:xfrm>
            <a:off x="534312" y="3102204"/>
            <a:ext cx="11434921" cy="11108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E6DE9A-D3A4-EA61-A2F9-F953FCB5C2A0}"/>
              </a:ext>
            </a:extLst>
          </p:cNvPr>
          <p:cNvSpPr/>
          <p:nvPr/>
        </p:nvSpPr>
        <p:spPr>
          <a:xfrm>
            <a:off x="8186873" y="4700186"/>
            <a:ext cx="538381" cy="3332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BC7020-774D-8FE0-6B2E-779BDB700AA3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8" name="AutoShape 7">
              <a:extLst>
                <a:ext uri="{FF2B5EF4-FFF2-40B4-BE49-F238E27FC236}">
                  <a16:creationId xmlns:a16="http://schemas.microsoft.com/office/drawing/2014/main" id="{D66BD993-D766-B99B-4F47-BA4AB440DB34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C841A319-FA3E-BCBB-7F2E-64937B977930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5" name="TextBox 4">
            <a:extLst>
              <a:ext uri="{FF2B5EF4-FFF2-40B4-BE49-F238E27FC236}">
                <a16:creationId xmlns:a16="http://schemas.microsoft.com/office/drawing/2014/main" id="{201FBFCB-6D51-BF5E-63CB-FB1FA82A1777}"/>
              </a:ext>
            </a:extLst>
          </p:cNvPr>
          <p:cNvSpPr txBox="1"/>
          <p:nvPr/>
        </p:nvSpPr>
        <p:spPr>
          <a:xfrm>
            <a:off x="3420000" y="718699"/>
            <a:ext cx="6515196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DNS CACHE POISONING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BE50BF-AF3B-7477-6094-CA761EEA18AF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A0A782DD-BDD7-0A24-660B-AC11EE9EB0AA}"/>
              </a:ext>
            </a:extLst>
          </p:cNvPr>
          <p:cNvSpPr txBox="1"/>
          <p:nvPr/>
        </p:nvSpPr>
        <p:spPr>
          <a:xfrm>
            <a:off x="3419999" y="718699"/>
            <a:ext cx="8700283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BUG BOUNTY ON</a:t>
            </a:r>
          </a:p>
        </p:txBody>
      </p:sp>
      <p:grpSp>
        <p:nvGrpSpPr>
          <p:cNvPr id="21" name="Group 6">
            <a:extLst>
              <a:ext uri="{FF2B5EF4-FFF2-40B4-BE49-F238E27FC236}">
                <a16:creationId xmlns:a16="http://schemas.microsoft.com/office/drawing/2014/main" id="{0493E262-1AF7-EB73-3B38-8F75512E4B1B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22" name="AutoShape 7">
              <a:extLst>
                <a:ext uri="{FF2B5EF4-FFF2-40B4-BE49-F238E27FC236}">
                  <a16:creationId xmlns:a16="http://schemas.microsoft.com/office/drawing/2014/main" id="{201EE466-5AA2-5FD0-502E-7694FB83D7A0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23" name="AutoShape 8">
              <a:extLst>
                <a:ext uri="{FF2B5EF4-FFF2-40B4-BE49-F238E27FC236}">
                  <a16:creationId xmlns:a16="http://schemas.microsoft.com/office/drawing/2014/main" id="{34FDE73F-74CB-1E8E-C2C1-569F76BDE2E8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pic>
        <p:nvPicPr>
          <p:cNvPr id="16" name="Picture 1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2C88706-1A48-1DF3-1DA0-9E28EB34A0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7983"/>
            <a:ext cx="5020655" cy="71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9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animBg="1"/>
      <p:bldP spid="12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261C98-7680-17A4-A6CF-8BF4527233AB}"/>
              </a:ext>
            </a:extLst>
          </p:cNvPr>
          <p:cNvSpPr/>
          <p:nvPr/>
        </p:nvSpPr>
        <p:spPr>
          <a:xfrm>
            <a:off x="3215849" y="2965094"/>
            <a:ext cx="6413062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111E4A4B-0838-DB1B-FB83-6D2A8159A758}"/>
              </a:ext>
            </a:extLst>
          </p:cNvPr>
          <p:cNvSpPr txBox="1"/>
          <p:nvPr/>
        </p:nvSpPr>
        <p:spPr>
          <a:xfrm>
            <a:off x="4626995" y="3133854"/>
            <a:ext cx="4292281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DNS RECORD INJECTIONS</a:t>
            </a:r>
          </a:p>
        </p:txBody>
      </p:sp>
    </p:spTree>
    <p:extLst>
      <p:ext uri="{BB962C8B-B14F-4D97-AF65-F5344CB8AC3E}">
        <p14:creationId xmlns:p14="http://schemas.microsoft.com/office/powerpoint/2010/main" val="22830483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A738159-09BF-BD5A-30DB-DC4861788EEF}"/>
              </a:ext>
            </a:extLst>
          </p:cNvPr>
          <p:cNvSpPr txBox="1"/>
          <p:nvPr/>
        </p:nvSpPr>
        <p:spPr>
          <a:xfrm>
            <a:off x="1308289" y="1546576"/>
            <a:ext cx="4833493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inj03.dnslabtest1.com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B0A388-EEBB-E862-ACF4-F7F6CFA39D62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ACF419A6-5728-BA0A-D73B-15ACD72F38A4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DNS RECORD INJECTIONS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D60D1C-4B0A-369A-B416-C4B8ADF0CC61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05CE7972-72B0-D133-64A6-C1624B623210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F2FC1582-4DFB-0E3B-CF7C-AFDA904268BD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FD948C2-83E3-82D0-2371-9F24189A84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62" y="2209124"/>
            <a:ext cx="10305226" cy="267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6618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CD430A02-28F9-7B88-47ED-985B016C8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567" y="1462046"/>
            <a:ext cx="7502438" cy="47328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8C963C-EFD1-29CC-53BC-C09B1166E8D0}"/>
              </a:ext>
            </a:extLst>
          </p:cNvPr>
          <p:cNvSpPr/>
          <p:nvPr/>
        </p:nvSpPr>
        <p:spPr>
          <a:xfrm>
            <a:off x="1277132" y="4430769"/>
            <a:ext cx="6512853" cy="228600"/>
          </a:xfrm>
          <a:prstGeom prst="rect">
            <a:avLst/>
          </a:prstGeom>
          <a:noFill/>
          <a:ln w="38100">
            <a:solidFill>
              <a:srgbClr val="00FE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0E7DA9-FC91-F5C9-12E1-171FE2EA8F53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42C48B6E-9237-2D4E-9D53-E1E188648548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DNS RECORD INJECTIONS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901BCB-3469-A848-1AD0-5D659B66A279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7" name="AutoShape 7">
              <a:extLst>
                <a:ext uri="{FF2B5EF4-FFF2-40B4-BE49-F238E27FC236}">
                  <a16:creationId xmlns:a16="http://schemas.microsoft.com/office/drawing/2014/main" id="{933A99C2-909F-1A63-5091-5313292F908A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8" name="AutoShape 8">
              <a:extLst>
                <a:ext uri="{FF2B5EF4-FFF2-40B4-BE49-F238E27FC236}">
                  <a16:creationId xmlns:a16="http://schemas.microsoft.com/office/drawing/2014/main" id="{CC8781CA-198A-2252-66E4-2A15725D0A8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120648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CD430A02-28F9-7B88-47ED-985B016C8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567" y="1462046"/>
            <a:ext cx="7502438" cy="47328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F48EEE-EB07-93FF-B724-7BBE3122ECE7}"/>
              </a:ext>
            </a:extLst>
          </p:cNvPr>
          <p:cNvSpPr/>
          <p:nvPr/>
        </p:nvSpPr>
        <p:spPr>
          <a:xfrm>
            <a:off x="1277132" y="4667324"/>
            <a:ext cx="6512853" cy="253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537719-848B-7F84-E759-B8E60C3375E2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AE4524DD-9F40-AB51-FFE3-9CD8782B0680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DNS RECORD INJECTIONS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E1C944-6836-8C9E-9A92-38817DA2D585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453CEA5D-12A5-0FF9-8FAD-BA06555517DF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4BEE021C-2221-E61D-5E6D-1E3379D3462D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28000778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5D1DE56E-7169-6E10-F70E-11D586D59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825" y="1463321"/>
            <a:ext cx="7502438" cy="47423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0E7DA9-FC91-F5C9-12E1-171FE2EA8F53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42C48B6E-9237-2D4E-9D53-E1E188648548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DNS RECORD INJECTIONS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901BCB-3469-A848-1AD0-5D659B66A279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7" name="AutoShape 7">
              <a:extLst>
                <a:ext uri="{FF2B5EF4-FFF2-40B4-BE49-F238E27FC236}">
                  <a16:creationId xmlns:a16="http://schemas.microsoft.com/office/drawing/2014/main" id="{933A99C2-909F-1A63-5091-5313292F908A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8" name="AutoShape 8">
              <a:extLst>
                <a:ext uri="{FF2B5EF4-FFF2-40B4-BE49-F238E27FC236}">
                  <a16:creationId xmlns:a16="http://schemas.microsoft.com/office/drawing/2014/main" id="{CC8781CA-198A-2252-66E4-2A15725D0A8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1E05FC7-BA1C-07BC-5068-03C462510DF4}"/>
              </a:ext>
            </a:extLst>
          </p:cNvPr>
          <p:cNvSpPr/>
          <p:nvPr/>
        </p:nvSpPr>
        <p:spPr>
          <a:xfrm>
            <a:off x="1277132" y="4417158"/>
            <a:ext cx="6512853" cy="253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59124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A7EAFE7-A913-4946-23F1-F647F42285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97" y="364332"/>
            <a:ext cx="1831146" cy="642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D46855-F0AA-25FC-5BAB-B2B06852F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7517" y="384641"/>
            <a:ext cx="9202281" cy="56236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875E25-69EE-B6DB-6831-DD31D03D9384}"/>
              </a:ext>
            </a:extLst>
          </p:cNvPr>
          <p:cNvSpPr txBox="1"/>
          <p:nvPr/>
        </p:nvSpPr>
        <p:spPr>
          <a:xfrm>
            <a:off x="358144" y="1907292"/>
            <a:ext cx="1831146" cy="3640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kern="0" spc="94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https://en.wikipedia.org/wiki/Comparison_of_DNS_server_software</a:t>
            </a:r>
            <a:endParaRPr lang="en-US" sz="1177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</p:spTree>
    <p:extLst>
      <p:ext uri="{BB962C8B-B14F-4D97-AF65-F5344CB8AC3E}">
        <p14:creationId xmlns:p14="http://schemas.microsoft.com/office/powerpoint/2010/main" val="16331098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5D1DE56E-7169-6E10-F70E-11D586D59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825" y="1463321"/>
            <a:ext cx="7502438" cy="47423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8C963C-EFD1-29CC-53BC-C09B1166E8D0}"/>
              </a:ext>
            </a:extLst>
          </p:cNvPr>
          <p:cNvSpPr/>
          <p:nvPr/>
        </p:nvSpPr>
        <p:spPr>
          <a:xfrm>
            <a:off x="1277132" y="4680929"/>
            <a:ext cx="6512853" cy="228600"/>
          </a:xfrm>
          <a:prstGeom prst="rect">
            <a:avLst/>
          </a:prstGeom>
          <a:noFill/>
          <a:ln w="38100">
            <a:solidFill>
              <a:srgbClr val="00FE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0E7DA9-FC91-F5C9-12E1-171FE2EA8F53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42C48B6E-9237-2D4E-9D53-E1E188648548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DNS RECORD INJECTIONS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901BCB-3469-A848-1AD0-5D659B66A279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7" name="AutoShape 7">
              <a:extLst>
                <a:ext uri="{FF2B5EF4-FFF2-40B4-BE49-F238E27FC236}">
                  <a16:creationId xmlns:a16="http://schemas.microsoft.com/office/drawing/2014/main" id="{933A99C2-909F-1A63-5091-5313292F908A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8" name="AutoShape 8">
              <a:extLst>
                <a:ext uri="{FF2B5EF4-FFF2-40B4-BE49-F238E27FC236}">
                  <a16:creationId xmlns:a16="http://schemas.microsoft.com/office/drawing/2014/main" id="{CC8781CA-198A-2252-66E4-2A15725D0A8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34485971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BBEBFDC3-DFA1-302C-0949-4CEBCE878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90" y="1447433"/>
            <a:ext cx="7437527" cy="44814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0E7DA9-FC91-F5C9-12E1-171FE2EA8F53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42C48B6E-9237-2D4E-9D53-E1E188648548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DNS RECORD INJECTIONS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901BCB-3469-A848-1AD0-5D659B66A279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7" name="AutoShape 7">
              <a:extLst>
                <a:ext uri="{FF2B5EF4-FFF2-40B4-BE49-F238E27FC236}">
                  <a16:creationId xmlns:a16="http://schemas.microsoft.com/office/drawing/2014/main" id="{933A99C2-909F-1A63-5091-5313292F908A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8" name="AutoShape 8">
              <a:extLst>
                <a:ext uri="{FF2B5EF4-FFF2-40B4-BE49-F238E27FC236}">
                  <a16:creationId xmlns:a16="http://schemas.microsoft.com/office/drawing/2014/main" id="{CC8781CA-198A-2252-66E4-2A15725D0A8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3DC5493-3147-DFC6-14F1-2A074D0B88E1}"/>
              </a:ext>
            </a:extLst>
          </p:cNvPr>
          <p:cNvSpPr/>
          <p:nvPr/>
        </p:nvSpPr>
        <p:spPr>
          <a:xfrm>
            <a:off x="1277132" y="4417158"/>
            <a:ext cx="6512853" cy="253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14821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4B9E4E94-08D5-F9D9-C11B-5B7CF258D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886" y="1465960"/>
            <a:ext cx="7514685" cy="47145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0E7DA9-FC91-F5C9-12E1-171FE2EA8F53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42C48B6E-9237-2D4E-9D53-E1E188648548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DNS RECORD INJECTIONS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901BCB-3469-A848-1AD0-5D659B66A279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7" name="AutoShape 7">
              <a:extLst>
                <a:ext uri="{FF2B5EF4-FFF2-40B4-BE49-F238E27FC236}">
                  <a16:creationId xmlns:a16="http://schemas.microsoft.com/office/drawing/2014/main" id="{933A99C2-909F-1A63-5091-5313292F908A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8" name="AutoShape 8">
              <a:extLst>
                <a:ext uri="{FF2B5EF4-FFF2-40B4-BE49-F238E27FC236}">
                  <a16:creationId xmlns:a16="http://schemas.microsoft.com/office/drawing/2014/main" id="{CC8781CA-198A-2252-66E4-2A15725D0A8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3DC5493-3147-DFC6-14F1-2A074D0B88E1}"/>
              </a:ext>
            </a:extLst>
          </p:cNvPr>
          <p:cNvSpPr/>
          <p:nvPr/>
        </p:nvSpPr>
        <p:spPr>
          <a:xfrm>
            <a:off x="1277133" y="4425784"/>
            <a:ext cx="6417630" cy="253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B5B79B-EE18-A4E4-0EA2-C31BBF166846}"/>
              </a:ext>
            </a:extLst>
          </p:cNvPr>
          <p:cNvSpPr/>
          <p:nvPr/>
        </p:nvSpPr>
        <p:spPr>
          <a:xfrm>
            <a:off x="1277133" y="5169051"/>
            <a:ext cx="6417630" cy="253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FF752D-7972-3C7E-15CD-BE1F83409C08}"/>
              </a:ext>
            </a:extLst>
          </p:cNvPr>
          <p:cNvSpPr/>
          <p:nvPr/>
        </p:nvSpPr>
        <p:spPr>
          <a:xfrm>
            <a:off x="1273280" y="5912318"/>
            <a:ext cx="6417630" cy="253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94365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28DC93BF-156C-C4E3-C7A6-979867787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93" y="1472311"/>
            <a:ext cx="7512409" cy="46881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0E7DA9-FC91-F5C9-12E1-171FE2EA8F53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42C48B6E-9237-2D4E-9D53-E1E188648548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DNS RECORD INJECTIONS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901BCB-3469-A848-1AD0-5D659B66A279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7" name="AutoShape 7">
              <a:extLst>
                <a:ext uri="{FF2B5EF4-FFF2-40B4-BE49-F238E27FC236}">
                  <a16:creationId xmlns:a16="http://schemas.microsoft.com/office/drawing/2014/main" id="{933A99C2-909F-1A63-5091-5313292F908A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8" name="AutoShape 8">
              <a:extLst>
                <a:ext uri="{FF2B5EF4-FFF2-40B4-BE49-F238E27FC236}">
                  <a16:creationId xmlns:a16="http://schemas.microsoft.com/office/drawing/2014/main" id="{CC8781CA-198A-2252-66E4-2A15725D0A8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3DC5493-3147-DFC6-14F1-2A074D0B88E1}"/>
              </a:ext>
            </a:extLst>
          </p:cNvPr>
          <p:cNvSpPr/>
          <p:nvPr/>
        </p:nvSpPr>
        <p:spPr>
          <a:xfrm>
            <a:off x="1277132" y="4166558"/>
            <a:ext cx="7512409" cy="1251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47893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8726AD-C623-2927-B886-F1003F12F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25" y="3423050"/>
            <a:ext cx="7181168" cy="323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F7CD3E-9BEC-194A-2181-CE6E8B1627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052" y="1461856"/>
            <a:ext cx="7181168" cy="276198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EE5FEB46-85C3-8373-273A-9B092D96BD3B}"/>
              </a:ext>
            </a:extLst>
          </p:cNvPr>
          <p:cNvSpPr txBox="1"/>
          <p:nvPr/>
        </p:nvSpPr>
        <p:spPr>
          <a:xfrm>
            <a:off x="1024998" y="1935073"/>
            <a:ext cx="10543275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Is the target resolver going to learn the injected information?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Ask if the injected record has been cached: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Unlikely to work, but an important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14 different injection scenarios in many variants:</a:t>
            </a:r>
          </a:p>
          <a:p>
            <a:pPr marL="1200059" lvl="3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Injecting a 3</a:t>
            </a:r>
            <a:r>
              <a:rPr lang="en-US" sz="2800" spc="94" baseline="30000" dirty="0">
                <a:solidFill>
                  <a:srgbClr val="FFFFFF"/>
                </a:solidFill>
                <a:latin typeface="Nimbus Sans L 1"/>
              </a:rPr>
              <a:t>rd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party domain information</a:t>
            </a:r>
          </a:p>
          <a:p>
            <a:pPr marL="1200059" lvl="3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Replacing the question in the QUERY section</a:t>
            </a:r>
          </a:p>
          <a:p>
            <a:pPr marL="1200059" lvl="3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Adding a question in the QUERY section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BD13490-6377-BB60-B26D-C279BAFDDEDD}"/>
              </a:ext>
            </a:extLst>
          </p:cNvPr>
          <p:cNvCxnSpPr>
            <a:cxnSpLocks/>
          </p:cNvCxnSpPr>
          <p:nvPr/>
        </p:nvCxnSpPr>
        <p:spPr>
          <a:xfrm>
            <a:off x="4654378" y="1717514"/>
            <a:ext cx="1919417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42A7AF-8C27-1A39-71AE-74D60A6E3DFF}"/>
              </a:ext>
            </a:extLst>
          </p:cNvPr>
          <p:cNvCxnSpPr>
            <a:cxnSpLocks/>
          </p:cNvCxnSpPr>
          <p:nvPr/>
        </p:nvCxnSpPr>
        <p:spPr>
          <a:xfrm>
            <a:off x="5252827" y="3698773"/>
            <a:ext cx="1919417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8FF49A8-0034-21CF-6F13-8B9D3B9171AD}"/>
              </a:ext>
            </a:extLst>
          </p:cNvPr>
          <p:cNvCxnSpPr>
            <a:cxnSpLocks/>
          </p:cNvCxnSpPr>
          <p:nvPr/>
        </p:nvCxnSpPr>
        <p:spPr>
          <a:xfrm>
            <a:off x="7315803" y="3698773"/>
            <a:ext cx="1114519" cy="0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440A0D-0592-9639-5AFD-82061C5E95E1}"/>
              </a:ext>
            </a:extLst>
          </p:cNvPr>
          <p:cNvCxnSpPr>
            <a:cxnSpLocks/>
          </p:cNvCxnSpPr>
          <p:nvPr/>
        </p:nvCxnSpPr>
        <p:spPr>
          <a:xfrm>
            <a:off x="2039079" y="3713498"/>
            <a:ext cx="296676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B0E0660-27D1-AA34-6998-A2E4B023E333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E5E3690E-D384-911C-67B9-3B6AEA5D3705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DNS RECORD INJECTIONS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1283A2-5E36-E58F-DC50-7F454B29A0F6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71ADF65D-589C-D5D0-9040-45E87518993C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8" name="AutoShape 8">
              <a:extLst>
                <a:ext uri="{FF2B5EF4-FFF2-40B4-BE49-F238E27FC236}">
                  <a16:creationId xmlns:a16="http://schemas.microsoft.com/office/drawing/2014/main" id="{987E7BAA-ADDB-729F-D90E-DA55885BC716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300547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189D14C2-1C3E-7674-DF0A-1C24EADD9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52" y="1462047"/>
            <a:ext cx="7507999" cy="47328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5A2ABE-99C6-D933-0836-3E81AC76FE02}"/>
              </a:ext>
            </a:extLst>
          </p:cNvPr>
          <p:cNvCxnSpPr>
            <a:cxnSpLocks/>
          </p:cNvCxnSpPr>
          <p:nvPr/>
        </p:nvCxnSpPr>
        <p:spPr>
          <a:xfrm>
            <a:off x="2693773" y="1709406"/>
            <a:ext cx="906162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A86B02F-2642-7456-9D35-D9B7B0C9134A}"/>
              </a:ext>
            </a:extLst>
          </p:cNvPr>
          <p:cNvSpPr/>
          <p:nvPr/>
        </p:nvSpPr>
        <p:spPr>
          <a:xfrm>
            <a:off x="1277132" y="4439007"/>
            <a:ext cx="6512853" cy="228600"/>
          </a:xfrm>
          <a:prstGeom prst="rect">
            <a:avLst/>
          </a:prstGeom>
          <a:noFill/>
          <a:ln w="38100">
            <a:solidFill>
              <a:srgbClr val="00FE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C3A8CC-04F1-90AD-AD21-0E013D6A435E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EEDDEF8A-25D8-BA4A-07A0-35BD31233CC5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DNS RECORD INJECTIONS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A07187-3B25-63D5-C75D-B972360C6A9C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B23C675B-3020-2A47-AE68-978F42A04DC1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763ACC21-8BEF-C244-0454-085E482E4253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250776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189D14C2-1C3E-7674-DF0A-1C24EADD9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52" y="1462047"/>
            <a:ext cx="7507999" cy="47328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20FBCC-EC29-3D05-F7F2-628AC6FBC2C2}"/>
              </a:ext>
            </a:extLst>
          </p:cNvPr>
          <p:cNvSpPr/>
          <p:nvPr/>
        </p:nvSpPr>
        <p:spPr>
          <a:xfrm>
            <a:off x="1277132" y="4673600"/>
            <a:ext cx="6512853" cy="253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5A2ABE-99C6-D933-0836-3E81AC76FE02}"/>
              </a:ext>
            </a:extLst>
          </p:cNvPr>
          <p:cNvCxnSpPr>
            <a:cxnSpLocks/>
          </p:cNvCxnSpPr>
          <p:nvPr/>
        </p:nvCxnSpPr>
        <p:spPr>
          <a:xfrm>
            <a:off x="2693773" y="1709406"/>
            <a:ext cx="906162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C044EF-03CD-726C-E576-956CFD10A0D4}"/>
              </a:ext>
            </a:extLst>
          </p:cNvPr>
          <p:cNvCxnSpPr>
            <a:cxnSpLocks/>
          </p:cNvCxnSpPr>
          <p:nvPr/>
        </p:nvCxnSpPr>
        <p:spPr>
          <a:xfrm>
            <a:off x="2574324" y="4927653"/>
            <a:ext cx="1363362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A2C14A6-633A-28D8-A10F-FD6E935B9DC5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3194DEA4-6539-1742-3EB1-62B6FC46B6D6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DNS RECORD INJECTIONS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4C8CB5-4824-F42A-88A2-E7CE92170E8F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2C01A6A5-038C-1182-179F-E7BD336951D1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673819F8-E63C-B1DB-2DA9-D2DF6F6C16EA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281264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7A37A3-789D-912A-C42E-5BB41E49AB87}"/>
              </a:ext>
            </a:extLst>
          </p:cNvPr>
          <p:cNvSpPr/>
          <p:nvPr/>
        </p:nvSpPr>
        <p:spPr>
          <a:xfrm>
            <a:off x="3215849" y="2965094"/>
            <a:ext cx="6413062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04B75B11-6C77-A814-3CC1-BE73CDC3DC19}"/>
              </a:ext>
            </a:extLst>
          </p:cNvPr>
          <p:cNvSpPr txBox="1"/>
          <p:nvPr/>
        </p:nvSpPr>
        <p:spPr>
          <a:xfrm>
            <a:off x="3697093" y="3141603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EMPTY AND INCOMPLETE RESPONSES</a:t>
            </a:r>
          </a:p>
        </p:txBody>
      </p:sp>
    </p:spTree>
    <p:extLst>
      <p:ext uri="{BB962C8B-B14F-4D97-AF65-F5344CB8AC3E}">
        <p14:creationId xmlns:p14="http://schemas.microsoft.com/office/powerpoint/2010/main" val="21475432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A738159-09BF-BD5A-30DB-DC4861788EEF}"/>
              </a:ext>
            </a:extLst>
          </p:cNvPr>
          <p:cNvSpPr txBox="1"/>
          <p:nvPr/>
        </p:nvSpPr>
        <p:spPr>
          <a:xfrm>
            <a:off x="1308289" y="1546576"/>
            <a:ext cx="4833493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empty1.dnslabtest1.com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ACF419A6-5728-BA0A-D73B-15ACD72F38A4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DNS RECORD INJECTIONS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D27C639C-5922-8B5C-BB5E-475DAE00C18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88" y="2209123"/>
            <a:ext cx="9847481" cy="26757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22F58F-E7D7-6B9F-00CC-9A46F3511E06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1D1D8521-534C-0F27-7B6F-A05FC1AF471E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SENDING BACK AN EMPTY PACKET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4B96A679-2261-762C-EC53-41695E5E3E84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61B8E11A-B7C8-4606-7FE8-ED5FD86A4EC4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A3F87167-A506-CFAB-2E2F-59E723328537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14483017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E1E91554-1B0B-0503-1909-86E9049E6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08" y="1678042"/>
            <a:ext cx="7700023" cy="330983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46646D-C14D-DDA8-78B2-6B6AE49E437E}"/>
              </a:ext>
            </a:extLst>
          </p:cNvPr>
          <p:cNvCxnSpPr>
            <a:cxnSpLocks/>
          </p:cNvCxnSpPr>
          <p:nvPr/>
        </p:nvCxnSpPr>
        <p:spPr>
          <a:xfrm>
            <a:off x="1785969" y="4939321"/>
            <a:ext cx="381371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A72E3C-8B11-6834-0226-3EA01F575E9A}"/>
              </a:ext>
            </a:extLst>
          </p:cNvPr>
          <p:cNvCxnSpPr>
            <a:cxnSpLocks/>
          </p:cNvCxnSpPr>
          <p:nvPr/>
        </p:nvCxnSpPr>
        <p:spPr>
          <a:xfrm>
            <a:off x="2264229" y="1991855"/>
            <a:ext cx="85929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8924A48-7FDE-3030-EB40-80A2CC71E28A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E5A7AA65-A16E-FD91-8FD2-ED28FC5FB485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SENDING BACK AN EMPTY PACKET</a:t>
            </a: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BFC1D98A-F6B8-773C-AF53-D16724D6E339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3" name="AutoShape 7">
              <a:extLst>
                <a:ext uri="{FF2B5EF4-FFF2-40B4-BE49-F238E27FC236}">
                  <a16:creationId xmlns:a16="http://schemas.microsoft.com/office/drawing/2014/main" id="{3CB98DA6-AD09-5D69-B6C7-6A66CDA153C5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42DBEBAF-319C-0738-CD02-FAEDC240846D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2" name="TextBox 5">
            <a:extLst>
              <a:ext uri="{FF2B5EF4-FFF2-40B4-BE49-F238E27FC236}">
                <a16:creationId xmlns:a16="http://schemas.microsoft.com/office/drawing/2014/main" id="{736B7CA6-C330-BC37-FDD9-16932CCFDB32}"/>
              </a:ext>
            </a:extLst>
          </p:cNvPr>
          <p:cNvSpPr txBox="1"/>
          <p:nvPr/>
        </p:nvSpPr>
        <p:spPr>
          <a:xfrm>
            <a:off x="8349407" y="4870569"/>
            <a:ext cx="2774647" cy="1055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Sending back empty packet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</p:spTree>
    <p:extLst>
      <p:ext uri="{BB962C8B-B14F-4D97-AF65-F5344CB8AC3E}">
        <p14:creationId xmlns:p14="http://schemas.microsoft.com/office/powerpoint/2010/main" val="24979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A7EAFE7-A913-4946-23F1-F647F42285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97" y="364332"/>
            <a:ext cx="1831146" cy="642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D46855-F0AA-25FC-5BAB-B2B06852F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7517" y="384641"/>
            <a:ext cx="9202281" cy="56236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875E25-69EE-B6DB-6831-DD31D03D9384}"/>
              </a:ext>
            </a:extLst>
          </p:cNvPr>
          <p:cNvSpPr txBox="1"/>
          <p:nvPr/>
        </p:nvSpPr>
        <p:spPr>
          <a:xfrm>
            <a:off x="358144" y="1907292"/>
            <a:ext cx="1831146" cy="3640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kern="0" spc="94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https://en.wikipedia.org/wiki/Comparison_of_DNS_server_software</a:t>
            </a:r>
            <a:endParaRPr lang="en-US" sz="1177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B08A16-7882-4530-1A13-306BCB471EB3}"/>
              </a:ext>
            </a:extLst>
          </p:cNvPr>
          <p:cNvSpPr/>
          <p:nvPr/>
        </p:nvSpPr>
        <p:spPr>
          <a:xfrm>
            <a:off x="4945711" y="3705308"/>
            <a:ext cx="6440557" cy="930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9455237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8358B71-3ACE-678C-E0CE-2A1872DEC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54" y="1481327"/>
            <a:ext cx="11302015" cy="42190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ED82B8-120C-DBAD-8147-A45FE4D2A089}"/>
              </a:ext>
            </a:extLst>
          </p:cNvPr>
          <p:cNvSpPr/>
          <p:nvPr/>
        </p:nvSpPr>
        <p:spPr>
          <a:xfrm>
            <a:off x="8484247" y="2801672"/>
            <a:ext cx="1542379" cy="178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5E7D37-E917-63C0-F119-115A7962EA10}"/>
              </a:ext>
            </a:extLst>
          </p:cNvPr>
          <p:cNvSpPr/>
          <p:nvPr/>
        </p:nvSpPr>
        <p:spPr>
          <a:xfrm>
            <a:off x="682176" y="3188741"/>
            <a:ext cx="4496727" cy="25116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A76ECD-20B4-C94C-DB47-7A830C0642AB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42FC2F9C-8B82-777F-8901-E59AC585B263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SENDING BACK AN EMPTY PACKET</a:t>
            </a:r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12CEF4A0-11E1-F050-5A40-2A732EEB36FD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DB6C18E8-5473-581D-143B-370338EB5C3C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C31BE1FB-EC81-57D2-2E82-37FE9BFA4EC6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2" name="TextBox 5">
            <a:extLst>
              <a:ext uri="{FF2B5EF4-FFF2-40B4-BE49-F238E27FC236}">
                <a16:creationId xmlns:a16="http://schemas.microsoft.com/office/drawing/2014/main" id="{9F2078D2-4FC5-C292-9635-8C417E6764AA}"/>
              </a:ext>
            </a:extLst>
          </p:cNvPr>
          <p:cNvSpPr txBox="1"/>
          <p:nvPr/>
        </p:nvSpPr>
        <p:spPr>
          <a:xfrm>
            <a:off x="6817764" y="4363682"/>
            <a:ext cx="3117432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Potential DoS trigger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</p:spTree>
    <p:extLst>
      <p:ext uri="{BB962C8B-B14F-4D97-AF65-F5344CB8AC3E}">
        <p14:creationId xmlns:p14="http://schemas.microsoft.com/office/powerpoint/2010/main" val="26181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2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2D08A824-AB8B-0ED8-F8BE-66BC008D5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92" y="1678042"/>
            <a:ext cx="8313756" cy="330983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8D900BC-30D3-082C-7278-C9D603D29948}"/>
              </a:ext>
            </a:extLst>
          </p:cNvPr>
          <p:cNvCxnSpPr>
            <a:cxnSpLocks/>
          </p:cNvCxnSpPr>
          <p:nvPr/>
        </p:nvCxnSpPr>
        <p:spPr>
          <a:xfrm>
            <a:off x="1785969" y="4939321"/>
            <a:ext cx="381371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D34AF2A-C02C-7A8C-49C3-E50B1EE57A42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41D9978C-7148-0CE4-1E12-FB9FB69F7DA4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SENDING BACK NULL BYTES (\x00)</a:t>
            </a: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710D1775-4133-3DB3-0C40-DE851644106F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3" name="AutoShape 7">
              <a:extLst>
                <a:ext uri="{FF2B5EF4-FFF2-40B4-BE49-F238E27FC236}">
                  <a16:creationId xmlns:a16="http://schemas.microsoft.com/office/drawing/2014/main" id="{F675C0E2-FA41-FF6E-9838-5EBEB345E5E7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7C532372-805A-6185-7788-55745B2E724D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C5B83FA-77FE-9A57-7C4E-6C54FB54D0CE}"/>
              </a:ext>
            </a:extLst>
          </p:cNvPr>
          <p:cNvCxnSpPr>
            <a:cxnSpLocks/>
          </p:cNvCxnSpPr>
          <p:nvPr/>
        </p:nvCxnSpPr>
        <p:spPr>
          <a:xfrm>
            <a:off x="2263687" y="1986537"/>
            <a:ext cx="83511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5">
            <a:extLst>
              <a:ext uri="{FF2B5EF4-FFF2-40B4-BE49-F238E27FC236}">
                <a16:creationId xmlns:a16="http://schemas.microsoft.com/office/drawing/2014/main" id="{A938471B-F7AF-A4ED-30CD-516F68D0933B}"/>
              </a:ext>
            </a:extLst>
          </p:cNvPr>
          <p:cNvSpPr txBox="1"/>
          <p:nvPr/>
        </p:nvSpPr>
        <p:spPr>
          <a:xfrm>
            <a:off x="8253508" y="4764514"/>
            <a:ext cx="2490393" cy="1055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Sending back 10 NULL bytes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2D3BE8-0C81-0F4F-07A0-619CB825BD3A}"/>
              </a:ext>
            </a:extLst>
          </p:cNvPr>
          <p:cNvCxnSpPr>
            <a:cxnSpLocks/>
          </p:cNvCxnSpPr>
          <p:nvPr/>
        </p:nvCxnSpPr>
        <p:spPr>
          <a:xfrm>
            <a:off x="3183468" y="1986537"/>
            <a:ext cx="313265" cy="0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3366834-BC86-44FA-577E-F15FABC9A66E}"/>
              </a:ext>
            </a:extLst>
          </p:cNvPr>
          <p:cNvCxnSpPr>
            <a:cxnSpLocks/>
          </p:cNvCxnSpPr>
          <p:nvPr/>
        </p:nvCxnSpPr>
        <p:spPr>
          <a:xfrm>
            <a:off x="10215408" y="5161537"/>
            <a:ext cx="414865" cy="0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45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7F24F16-AB31-70C4-DC1E-E116D5503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55" y="1479624"/>
            <a:ext cx="11181277" cy="46596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ED82B8-120C-DBAD-8147-A45FE4D2A089}"/>
              </a:ext>
            </a:extLst>
          </p:cNvPr>
          <p:cNvSpPr/>
          <p:nvPr/>
        </p:nvSpPr>
        <p:spPr>
          <a:xfrm>
            <a:off x="8403327" y="2753120"/>
            <a:ext cx="1542379" cy="178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8EFD99-E91F-6CC5-0C01-8ED65DFB3D78}"/>
              </a:ext>
            </a:extLst>
          </p:cNvPr>
          <p:cNvSpPr/>
          <p:nvPr/>
        </p:nvSpPr>
        <p:spPr>
          <a:xfrm>
            <a:off x="5713707" y="2915477"/>
            <a:ext cx="1075861" cy="178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6BD42C-867A-A0E7-708C-A18A87493D9F}"/>
              </a:ext>
            </a:extLst>
          </p:cNvPr>
          <p:cNvSpPr/>
          <p:nvPr/>
        </p:nvSpPr>
        <p:spPr>
          <a:xfrm>
            <a:off x="682176" y="3293458"/>
            <a:ext cx="4496727" cy="2862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691D0F-FAB2-22C5-89A1-26B560A3BFD7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3B36133A-CB34-4C05-9866-723F42722BD5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SENDING BACK NULL BYTES (\x00)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F53D9329-9E54-C50F-D56E-B4F6F20110B2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AAD8A716-DB86-8746-B33D-2795C9D83E52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2C95B06A-233A-D713-3B1A-D7F4BA0423BB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4" name="TextBox 5">
            <a:extLst>
              <a:ext uri="{FF2B5EF4-FFF2-40B4-BE49-F238E27FC236}">
                <a16:creationId xmlns:a16="http://schemas.microsoft.com/office/drawing/2014/main" id="{5E7DE4A0-BDFC-0901-D9BC-58341D0C4C8F}"/>
              </a:ext>
            </a:extLst>
          </p:cNvPr>
          <p:cNvSpPr txBox="1"/>
          <p:nvPr/>
        </p:nvSpPr>
        <p:spPr>
          <a:xfrm>
            <a:off x="6817764" y="4363682"/>
            <a:ext cx="3117432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Potential DoS trigger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</p:spTree>
    <p:extLst>
      <p:ext uri="{BB962C8B-B14F-4D97-AF65-F5344CB8AC3E}">
        <p14:creationId xmlns:p14="http://schemas.microsoft.com/office/powerpoint/2010/main" val="421937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" grpId="0" animBg="1"/>
      <p:bldP spid="4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870696-A7D5-C7D9-30D2-327EF6EED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376" y="1713221"/>
            <a:ext cx="5511814" cy="59961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46646D-C14D-DDA8-78B2-6B6AE49E437E}"/>
              </a:ext>
            </a:extLst>
          </p:cNvPr>
          <p:cNvCxnSpPr>
            <a:cxnSpLocks/>
          </p:cNvCxnSpPr>
          <p:nvPr/>
        </p:nvCxnSpPr>
        <p:spPr>
          <a:xfrm>
            <a:off x="2254494" y="1986537"/>
            <a:ext cx="128238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8D900BC-30D3-082C-7278-C9D603D29948}"/>
              </a:ext>
            </a:extLst>
          </p:cNvPr>
          <p:cNvCxnSpPr>
            <a:cxnSpLocks/>
          </p:cNvCxnSpPr>
          <p:nvPr/>
        </p:nvCxnSpPr>
        <p:spPr>
          <a:xfrm>
            <a:off x="1778461" y="2312832"/>
            <a:ext cx="501422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D34AF2A-C02C-7A8C-49C3-E50B1EE57A42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41D9978C-7148-0CE4-1E12-FB9FB69F7DA4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SENDING BACK NULL BYTES (\x00) IN TCP</a:t>
            </a: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710D1775-4133-3DB3-0C40-DE851644106F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3" name="AutoShape 7">
              <a:extLst>
                <a:ext uri="{FF2B5EF4-FFF2-40B4-BE49-F238E27FC236}">
                  <a16:creationId xmlns:a16="http://schemas.microsoft.com/office/drawing/2014/main" id="{F675C0E2-FA41-FF6E-9838-5EBEB345E5E7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7C532372-805A-6185-7788-55745B2E724D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FEDB359-395B-16AA-4611-5AD6F67907EE}"/>
              </a:ext>
            </a:extLst>
          </p:cNvPr>
          <p:cNvSpPr txBox="1"/>
          <p:nvPr/>
        </p:nvSpPr>
        <p:spPr>
          <a:xfrm>
            <a:off x="6983164" y="2824542"/>
            <a:ext cx="3955341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Respond by sending back 10 NULL bytes in TCP mode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09C59E-6594-3C6F-377C-EC116FE9CB00}"/>
              </a:ext>
            </a:extLst>
          </p:cNvPr>
          <p:cNvCxnSpPr>
            <a:cxnSpLocks/>
          </p:cNvCxnSpPr>
          <p:nvPr/>
        </p:nvCxnSpPr>
        <p:spPr>
          <a:xfrm>
            <a:off x="5855491" y="1986537"/>
            <a:ext cx="519183" cy="0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87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A34287D-D541-72EB-65D2-8F005F829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71" y="1479624"/>
            <a:ext cx="10996056" cy="47514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ED82B8-120C-DBAD-8147-A45FE4D2A089}"/>
              </a:ext>
            </a:extLst>
          </p:cNvPr>
          <p:cNvSpPr/>
          <p:nvPr/>
        </p:nvSpPr>
        <p:spPr>
          <a:xfrm>
            <a:off x="6817764" y="3108960"/>
            <a:ext cx="2604912" cy="185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8EFD99-E91F-6CC5-0C01-8ED65DFB3D78}"/>
              </a:ext>
            </a:extLst>
          </p:cNvPr>
          <p:cNvSpPr/>
          <p:nvPr/>
        </p:nvSpPr>
        <p:spPr>
          <a:xfrm>
            <a:off x="6278880" y="3108960"/>
            <a:ext cx="510687" cy="185737"/>
          </a:xfrm>
          <a:prstGeom prst="rect">
            <a:avLst/>
          </a:prstGeom>
          <a:noFill/>
          <a:ln w="38100">
            <a:solidFill>
              <a:srgbClr val="FF40FF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6BD42C-867A-A0E7-708C-A18A87493D9F}"/>
              </a:ext>
            </a:extLst>
          </p:cNvPr>
          <p:cNvSpPr/>
          <p:nvPr/>
        </p:nvSpPr>
        <p:spPr>
          <a:xfrm>
            <a:off x="682176" y="3509554"/>
            <a:ext cx="4496727" cy="2721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691D0F-FAB2-22C5-89A1-26B560A3BFD7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3B36133A-CB34-4C05-9866-723F42722BD5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SENDING BACK NULL BYTES (\x00) IN TCP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F53D9329-9E54-C50F-D56E-B4F6F20110B2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AAD8A716-DB86-8746-B33D-2795C9D83E52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2C95B06A-233A-D713-3B1A-D7F4BA0423BB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FE9BC6F-CDA4-8B90-994A-ACB8558339F2}"/>
              </a:ext>
            </a:extLst>
          </p:cNvPr>
          <p:cNvSpPr/>
          <p:nvPr/>
        </p:nvSpPr>
        <p:spPr>
          <a:xfrm>
            <a:off x="1031966" y="3312115"/>
            <a:ext cx="892628" cy="185737"/>
          </a:xfrm>
          <a:prstGeom prst="rect">
            <a:avLst/>
          </a:prstGeom>
          <a:noFill/>
          <a:ln w="38100">
            <a:solidFill>
              <a:srgbClr val="FF40FF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834BE5D7-0F5F-332C-97EF-E883B4601928}"/>
              </a:ext>
            </a:extLst>
          </p:cNvPr>
          <p:cNvSpPr txBox="1"/>
          <p:nvPr/>
        </p:nvSpPr>
        <p:spPr>
          <a:xfrm>
            <a:off x="6817764" y="4363682"/>
            <a:ext cx="3117432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Potential DoS trigger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</p:spTree>
    <p:extLst>
      <p:ext uri="{BB962C8B-B14F-4D97-AF65-F5344CB8AC3E}">
        <p14:creationId xmlns:p14="http://schemas.microsoft.com/office/powerpoint/2010/main" val="132956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" grpId="0" animBg="1"/>
      <p:bldP spid="5" grpId="0" animBg="1"/>
      <p:bldP spid="2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0E86240D-E6BA-B3BA-370D-888AAE564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15" y="1669671"/>
            <a:ext cx="8261174" cy="399174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46646D-C14D-DDA8-78B2-6B6AE49E437E}"/>
              </a:ext>
            </a:extLst>
          </p:cNvPr>
          <p:cNvCxnSpPr>
            <a:cxnSpLocks/>
          </p:cNvCxnSpPr>
          <p:nvPr/>
        </p:nvCxnSpPr>
        <p:spPr>
          <a:xfrm>
            <a:off x="2245785" y="1995246"/>
            <a:ext cx="128238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8D900BC-30D3-082C-7278-C9D603D29948}"/>
              </a:ext>
            </a:extLst>
          </p:cNvPr>
          <p:cNvCxnSpPr>
            <a:cxnSpLocks/>
          </p:cNvCxnSpPr>
          <p:nvPr/>
        </p:nvCxnSpPr>
        <p:spPr>
          <a:xfrm>
            <a:off x="1778461" y="2312832"/>
            <a:ext cx="4317539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D34AF2A-C02C-7A8C-49C3-E50B1EE57A42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41D9978C-7148-0CE4-1E12-FB9FB69F7DA4}"/>
              </a:ext>
            </a:extLst>
          </p:cNvPr>
          <p:cNvSpPr txBox="1"/>
          <p:nvPr/>
        </p:nvSpPr>
        <p:spPr>
          <a:xfrm>
            <a:off x="3420000" y="718699"/>
            <a:ext cx="8623954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SENDING BACK NULL BYTES (\x00) WITH PROPER TXID</a:t>
            </a: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710D1775-4133-3DB3-0C40-DE851644106F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3" name="AutoShape 7">
              <a:extLst>
                <a:ext uri="{FF2B5EF4-FFF2-40B4-BE49-F238E27FC236}">
                  <a16:creationId xmlns:a16="http://schemas.microsoft.com/office/drawing/2014/main" id="{F675C0E2-FA41-FF6E-9838-5EBEB345E5E7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7C532372-805A-6185-7788-55745B2E724D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7" name="TextBox 5">
            <a:extLst>
              <a:ext uri="{FF2B5EF4-FFF2-40B4-BE49-F238E27FC236}">
                <a16:creationId xmlns:a16="http://schemas.microsoft.com/office/drawing/2014/main" id="{D8E71CCE-E6F8-0A1E-93C5-694B68161CE3}"/>
              </a:ext>
            </a:extLst>
          </p:cNvPr>
          <p:cNvSpPr txBox="1"/>
          <p:nvPr/>
        </p:nvSpPr>
        <p:spPr>
          <a:xfrm>
            <a:off x="9401846" y="4876031"/>
            <a:ext cx="779984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???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C1A27F-C62F-5B62-AE65-C41AB9A2393F}"/>
              </a:ext>
            </a:extLst>
          </p:cNvPr>
          <p:cNvCxnSpPr>
            <a:cxnSpLocks/>
          </p:cNvCxnSpPr>
          <p:nvPr/>
        </p:nvCxnSpPr>
        <p:spPr>
          <a:xfrm>
            <a:off x="6801395" y="3793566"/>
            <a:ext cx="1007038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7995388-0A5A-B4B8-FADA-737A9CB11580}"/>
              </a:ext>
            </a:extLst>
          </p:cNvPr>
          <p:cNvCxnSpPr>
            <a:cxnSpLocks/>
          </p:cNvCxnSpPr>
          <p:nvPr/>
        </p:nvCxnSpPr>
        <p:spPr>
          <a:xfrm>
            <a:off x="8107680" y="3793566"/>
            <a:ext cx="1228929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62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D01A8FC-AE2E-AC2E-1E9A-732B43DBD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98" y="1489525"/>
            <a:ext cx="10877043" cy="48311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ED82B8-120C-DBAD-8147-A45FE4D2A089}"/>
              </a:ext>
            </a:extLst>
          </p:cNvPr>
          <p:cNvSpPr/>
          <p:nvPr/>
        </p:nvSpPr>
        <p:spPr>
          <a:xfrm>
            <a:off x="8934708" y="2769686"/>
            <a:ext cx="974361" cy="162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8EFD99-E91F-6CC5-0C01-8ED65DFB3D78}"/>
              </a:ext>
            </a:extLst>
          </p:cNvPr>
          <p:cNvSpPr/>
          <p:nvPr/>
        </p:nvSpPr>
        <p:spPr>
          <a:xfrm>
            <a:off x="5853043" y="2932043"/>
            <a:ext cx="1462157" cy="162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6BD42C-867A-A0E7-708C-A18A87493D9F}"/>
              </a:ext>
            </a:extLst>
          </p:cNvPr>
          <p:cNvSpPr/>
          <p:nvPr/>
        </p:nvSpPr>
        <p:spPr>
          <a:xfrm>
            <a:off x="682176" y="4119154"/>
            <a:ext cx="4569093" cy="22121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691D0F-FAB2-22C5-89A1-26B560A3BFD7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3B36133A-CB34-4C05-9866-723F42722BD5}"/>
              </a:ext>
            </a:extLst>
          </p:cNvPr>
          <p:cNvSpPr txBox="1"/>
          <p:nvPr/>
        </p:nvSpPr>
        <p:spPr>
          <a:xfrm>
            <a:off x="3419999" y="718699"/>
            <a:ext cx="7916055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SENDING BACK NULL BYTES (\x00) WITH PROPER TXID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F53D9329-9E54-C50F-D56E-B4F6F20110B2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AAD8A716-DB86-8746-B33D-2795C9D83E52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2C95B06A-233A-D713-3B1A-D7F4BA0423BB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6514311-9A21-7C79-2765-8163B7393D91}"/>
              </a:ext>
            </a:extLst>
          </p:cNvPr>
          <p:cNvSpPr/>
          <p:nvPr/>
        </p:nvSpPr>
        <p:spPr>
          <a:xfrm>
            <a:off x="5179925" y="1723293"/>
            <a:ext cx="547635" cy="336620"/>
          </a:xfrm>
          <a:prstGeom prst="rect">
            <a:avLst/>
          </a:prstGeom>
          <a:noFill/>
          <a:ln w="38100">
            <a:solidFill>
              <a:srgbClr val="FF40FF"/>
            </a:solidFill>
          </a:ln>
        </p:spPr>
        <p:txBody>
          <a:bodyPr rtlCol="0" anchor="ctr"/>
          <a:lstStyle/>
          <a:p>
            <a:pPr algn="l"/>
            <a:endParaRPr lang="en-AE" dirty="0">
              <a:solidFill>
                <a:srgbClr val="00FE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420024-73CE-E98F-536A-D416F43FF727}"/>
              </a:ext>
            </a:extLst>
          </p:cNvPr>
          <p:cNvSpPr/>
          <p:nvPr/>
        </p:nvSpPr>
        <p:spPr>
          <a:xfrm>
            <a:off x="2327869" y="3287486"/>
            <a:ext cx="638070" cy="180870"/>
          </a:xfrm>
          <a:prstGeom prst="rect">
            <a:avLst/>
          </a:prstGeom>
          <a:noFill/>
          <a:ln w="38100">
            <a:solidFill>
              <a:srgbClr val="FF40FF"/>
            </a:solidFill>
          </a:ln>
        </p:spPr>
        <p:txBody>
          <a:bodyPr rtlCol="0" anchor="ctr"/>
          <a:lstStyle/>
          <a:p>
            <a:pPr algn="l"/>
            <a:endParaRPr lang="en-AE" dirty="0">
              <a:solidFill>
                <a:srgbClr val="00FE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FEFAFD-EB6A-58D9-3291-B491D723E0BB}"/>
              </a:ext>
            </a:extLst>
          </p:cNvPr>
          <p:cNvSpPr/>
          <p:nvPr/>
        </p:nvSpPr>
        <p:spPr>
          <a:xfrm>
            <a:off x="8430567" y="2764661"/>
            <a:ext cx="480696" cy="171613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txBody>
          <a:bodyPr rtlCol="0" anchor="ctr"/>
          <a:lstStyle/>
          <a:p>
            <a:pPr algn="l"/>
            <a:endParaRPr lang="en-AE" dirty="0">
              <a:solidFill>
                <a:srgbClr val="00FE00"/>
              </a:solidFill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5D3A34DC-BD79-B77B-7645-4A042283EA53}"/>
              </a:ext>
            </a:extLst>
          </p:cNvPr>
          <p:cNvSpPr txBox="1"/>
          <p:nvPr/>
        </p:nvSpPr>
        <p:spPr>
          <a:xfrm>
            <a:off x="6817764" y="4363682"/>
            <a:ext cx="3117432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Potential DoS trigger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</p:spTree>
    <p:extLst>
      <p:ext uri="{BB962C8B-B14F-4D97-AF65-F5344CB8AC3E}">
        <p14:creationId xmlns:p14="http://schemas.microsoft.com/office/powerpoint/2010/main" val="163398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" grpId="0" animBg="1"/>
      <p:bldP spid="5" grpId="0" animBg="1"/>
      <p:bldP spid="6" grpId="0" animBg="1"/>
      <p:bldP spid="16" grpId="0" animBg="1"/>
      <p:bldP spid="8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328E0C-9B1A-266C-9033-04D7055ECD35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20546F44-DC02-C5B6-FAB5-F79712456E88}"/>
              </a:ext>
            </a:extLst>
          </p:cNvPr>
          <p:cNvSpPr txBox="1"/>
          <p:nvPr/>
        </p:nvSpPr>
        <p:spPr>
          <a:xfrm>
            <a:off x="3419999" y="718699"/>
            <a:ext cx="7535383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OTHER VARIANTS OF EMPTY RESPONSES</a:t>
            </a: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CDE2B382-7EED-0FB0-83A1-8EB22D08BE4E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623F034C-B6A7-B588-BB92-A9F103A4B87E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AC5CF27C-37C9-2EE5-25D4-E89A95E2FC40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3" name="TextBox 5">
            <a:extLst>
              <a:ext uri="{FF2B5EF4-FFF2-40B4-BE49-F238E27FC236}">
                <a16:creationId xmlns:a16="http://schemas.microsoft.com/office/drawing/2014/main" id="{09A16F24-00A2-5461-4BEC-0A543A716682}"/>
              </a:ext>
            </a:extLst>
          </p:cNvPr>
          <p:cNvSpPr txBox="1"/>
          <p:nvPr/>
        </p:nvSpPr>
        <p:spPr>
          <a:xfrm>
            <a:off x="461336" y="1999376"/>
            <a:ext cx="11549153" cy="4147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NULLs + proper TXID + ANSWER RR =&gt; 1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ANSWER body missing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ANSWER body replaced with NULLs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Send back the same query (query reflection)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Send back the same query (query reflection) to UDP port 53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Just close the connection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Abandon the connection (timeout)</a:t>
            </a:r>
          </a:p>
        </p:txBody>
      </p:sp>
    </p:spTree>
    <p:extLst>
      <p:ext uri="{BB962C8B-B14F-4D97-AF65-F5344CB8AC3E}">
        <p14:creationId xmlns:p14="http://schemas.microsoft.com/office/powerpoint/2010/main" val="343495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CB0185F-64B6-AFE2-D8AB-60A8C291917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23" y="1637154"/>
            <a:ext cx="11289648" cy="4572229"/>
          </a:xfrm>
          <a:prstGeom prst="rect">
            <a:avLst/>
          </a:prstGeom>
        </p:spPr>
      </p:pic>
      <p:pic>
        <p:nvPicPr>
          <p:cNvPr id="11" name="Picture 10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32C0EC0F-A6E3-BB7D-0C07-4BD1DC21D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005" y="1244294"/>
            <a:ext cx="2435964" cy="64705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48ED699-43A9-2799-D751-BAE93E6FCC28}"/>
              </a:ext>
            </a:extLst>
          </p:cNvPr>
          <p:cNvCxnSpPr>
            <a:cxnSpLocks/>
          </p:cNvCxnSpPr>
          <p:nvPr/>
        </p:nvCxnSpPr>
        <p:spPr>
          <a:xfrm>
            <a:off x="6884585" y="3405200"/>
            <a:ext cx="125088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5">
            <a:extLst>
              <a:ext uri="{FF2B5EF4-FFF2-40B4-BE49-F238E27FC236}">
                <a16:creationId xmlns:a16="http://schemas.microsoft.com/office/drawing/2014/main" id="{CB35D7D5-AD4C-3C39-700D-BA83EA678CD8}"/>
              </a:ext>
            </a:extLst>
          </p:cNvPr>
          <p:cNvSpPr txBox="1"/>
          <p:nvPr/>
        </p:nvSpPr>
        <p:spPr>
          <a:xfrm>
            <a:off x="7843256" y="4764514"/>
            <a:ext cx="4012602" cy="1055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expected, but let’s see the PolarDNS console ..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6F293F6-F64C-4729-BB7D-91DD6CBD5506}"/>
              </a:ext>
            </a:extLst>
          </p:cNvPr>
          <p:cNvCxnSpPr>
            <a:cxnSpLocks/>
          </p:cNvCxnSpPr>
          <p:nvPr/>
        </p:nvCxnSpPr>
        <p:spPr>
          <a:xfrm>
            <a:off x="5869101" y="1935742"/>
            <a:ext cx="1918089" cy="0"/>
          </a:xfrm>
          <a:prstGeom prst="line">
            <a:avLst/>
          </a:prstGeom>
          <a:ln w="57150">
            <a:solidFill>
              <a:srgbClr val="00A3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38A003A-EE04-5749-ED12-17AD4638E626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A4E945AE-0921-C729-9CD9-18572AFDD866}"/>
              </a:ext>
            </a:extLst>
          </p:cNvPr>
          <p:cNvSpPr txBox="1"/>
          <p:nvPr/>
        </p:nvSpPr>
        <p:spPr>
          <a:xfrm>
            <a:off x="3419999" y="718699"/>
            <a:ext cx="7828450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SENDING BACK NULL BYTES (\x00) – KNOT RESOLVER</a:t>
            </a:r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3442DEF9-9786-C6C3-FB42-A0DCCAFF9CB0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5" name="AutoShape 7">
              <a:extLst>
                <a:ext uri="{FF2B5EF4-FFF2-40B4-BE49-F238E27FC236}">
                  <a16:creationId xmlns:a16="http://schemas.microsoft.com/office/drawing/2014/main" id="{14F0045E-A71A-A9AB-F90D-4E334C42DD4B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6" name="AutoShape 8">
              <a:extLst>
                <a:ext uri="{FF2B5EF4-FFF2-40B4-BE49-F238E27FC236}">
                  <a16:creationId xmlns:a16="http://schemas.microsoft.com/office/drawing/2014/main" id="{EB956A9C-91BF-0847-CE4E-6DC46CF41097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04BA274-8CAB-E45F-1630-18CB32808166}"/>
              </a:ext>
            </a:extLst>
          </p:cNvPr>
          <p:cNvCxnSpPr>
            <a:cxnSpLocks/>
          </p:cNvCxnSpPr>
          <p:nvPr/>
        </p:nvCxnSpPr>
        <p:spPr>
          <a:xfrm>
            <a:off x="1689682" y="1930690"/>
            <a:ext cx="96737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4E53D0-DD40-AED5-982B-0CB53473195C}"/>
              </a:ext>
            </a:extLst>
          </p:cNvPr>
          <p:cNvCxnSpPr>
            <a:cxnSpLocks/>
          </p:cNvCxnSpPr>
          <p:nvPr/>
        </p:nvCxnSpPr>
        <p:spPr>
          <a:xfrm>
            <a:off x="2770312" y="1928416"/>
            <a:ext cx="391986" cy="0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4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2C9B212-EC1C-244D-D731-B766C4A6F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49" y="1473353"/>
            <a:ext cx="8933795" cy="4699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89DE33-C4C7-41DA-BC32-65B1A3559795}"/>
              </a:ext>
            </a:extLst>
          </p:cNvPr>
          <p:cNvSpPr/>
          <p:nvPr/>
        </p:nvSpPr>
        <p:spPr>
          <a:xfrm>
            <a:off x="795424" y="1204900"/>
            <a:ext cx="8555420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u="sng" dirty="0">
                <a:solidFill>
                  <a:srgbClr val="00FE00"/>
                </a:solidFill>
                <a:latin typeface="NimbusSan" pitchFamily="2" charset="77"/>
              </a:rPr>
              <a:t>Timestamp         |           Source IP + port           |  ID |  Incoming query                         | Our response</a:t>
            </a:r>
            <a:endParaRPr lang="en-US" sz="1100" u="sng" dirty="0">
              <a:solidFill>
                <a:srgbClr val="00FE00"/>
              </a:solidFill>
              <a:latin typeface="NimbusSan" pitchFamily="2" charset="77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D86E3180-6519-1C4B-B7D7-9F6B60B8C6A1}"/>
              </a:ext>
            </a:extLst>
          </p:cNvPr>
          <p:cNvSpPr txBox="1"/>
          <p:nvPr/>
        </p:nvSpPr>
        <p:spPr>
          <a:xfrm>
            <a:off x="9305124" y="1476040"/>
            <a:ext cx="2774100" cy="490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Knot Resolver is connecting to us very rapidly</a:t>
            </a:r>
          </a:p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dirty="0">
              <a:solidFill>
                <a:prstClr val="white"/>
              </a:solidFill>
              <a:latin typeface="Calibri" panose="020F0502020204030204"/>
            </a:endParaRPr>
          </a:p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made nearly a 100 connections</a:t>
            </a:r>
          </a:p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baseline="0" dirty="0">
              <a:solidFill>
                <a:prstClr val="white"/>
              </a:solidFill>
              <a:latin typeface="Calibri" panose="020F0502020204030204"/>
            </a:endParaRPr>
          </a:p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Could be potentially abused as DoS</a:t>
            </a:r>
          </a:p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aseline="0" dirty="0">
                <a:solidFill>
                  <a:prstClr val="white"/>
                </a:solidFill>
                <a:latin typeface="Calibri" panose="020F0502020204030204"/>
              </a:rPr>
              <a:t>CVE-2023-46317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195055-AFFB-D967-96D3-781F9ED33BDF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952D3CB1-BA41-E7D0-1E0F-EAFA68C9AE4B}"/>
              </a:ext>
            </a:extLst>
          </p:cNvPr>
          <p:cNvSpPr txBox="1"/>
          <p:nvPr/>
        </p:nvSpPr>
        <p:spPr>
          <a:xfrm>
            <a:off x="3419999" y="718699"/>
            <a:ext cx="8073662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SENDING BACK NULL BYTES (\x00) – KNOT RESOLVER</a:t>
            </a: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636E111D-0B5C-A11D-62BB-8D4C8BD95F54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CFF9A586-D344-3795-4BC4-537A9CA55293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059531B8-3548-3655-5974-028AAFCCB311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62167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A7EAFE7-A913-4946-23F1-F647F42285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97" y="364332"/>
            <a:ext cx="1831146" cy="642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D46855-F0AA-25FC-5BAB-B2B06852F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7517" y="384641"/>
            <a:ext cx="9202281" cy="56236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875E25-69EE-B6DB-6831-DD31D03D9384}"/>
              </a:ext>
            </a:extLst>
          </p:cNvPr>
          <p:cNvSpPr txBox="1"/>
          <p:nvPr/>
        </p:nvSpPr>
        <p:spPr>
          <a:xfrm>
            <a:off x="358144" y="1907292"/>
            <a:ext cx="1831146" cy="3640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kern="0" spc="94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https://en.wikipedia.org/wiki/Comparison_of_DNS_server_software</a:t>
            </a:r>
            <a:endParaRPr lang="en-US" sz="1177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B08A16-7882-4530-1A13-306BCB471EB3}"/>
              </a:ext>
            </a:extLst>
          </p:cNvPr>
          <p:cNvSpPr/>
          <p:nvPr/>
        </p:nvSpPr>
        <p:spPr>
          <a:xfrm flipV="1">
            <a:off x="4945711" y="4619706"/>
            <a:ext cx="6440557" cy="6281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04543211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04164E1-E3C8-58E7-9958-9D7BFB26E56E}"/>
              </a:ext>
            </a:extLst>
          </p:cNvPr>
          <p:cNvSpPr/>
          <p:nvPr/>
        </p:nvSpPr>
        <p:spPr>
          <a:xfrm>
            <a:off x="3215849" y="2965094"/>
            <a:ext cx="6413062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67B0F17E-C4CE-3C81-6C2C-DB27BAAD3826}"/>
              </a:ext>
            </a:extLst>
          </p:cNvPr>
          <p:cNvSpPr txBox="1"/>
          <p:nvPr/>
        </p:nvSpPr>
        <p:spPr>
          <a:xfrm>
            <a:off x="4569929" y="3141603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ADDING NEW FEATURES</a:t>
            </a:r>
          </a:p>
        </p:txBody>
      </p:sp>
    </p:spTree>
    <p:extLst>
      <p:ext uri="{BB962C8B-B14F-4D97-AF65-F5344CB8AC3E}">
        <p14:creationId xmlns:p14="http://schemas.microsoft.com/office/powerpoint/2010/main" val="53570437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3048A11A-E586-F50F-FDC6-BAE33ED5EE86}"/>
              </a:ext>
            </a:extLst>
          </p:cNvPr>
          <p:cNvSpPr txBox="1"/>
          <p:nvPr/>
        </p:nvSpPr>
        <p:spPr>
          <a:xfrm>
            <a:off x="461337" y="1999376"/>
            <a:ext cx="10698664" cy="297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Adding new features to PolarDNS can help you identify new and original bugs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It is relatively easy, once you get familiar with it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All you need is some programming experience and knowing a bit of DNS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364B20-4E93-6A53-24D0-38C346E66B5F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43F2ED58-D314-1B13-E711-2A6084A235D7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ADDING NEW FEATURES TO</a:t>
            </a:r>
          </a:p>
        </p:txBody>
      </p:sp>
      <p:pic>
        <p:nvPicPr>
          <p:cNvPr id="19" name="Picture 18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387B6920-6460-F3A3-DA60-28E9B62FAD8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464" y="538228"/>
            <a:ext cx="2087278" cy="478878"/>
          </a:xfrm>
          <a:prstGeom prst="rect">
            <a:avLst/>
          </a:prstGeom>
        </p:spPr>
      </p:pic>
      <p:grpSp>
        <p:nvGrpSpPr>
          <p:cNvPr id="20" name="Group 6">
            <a:extLst>
              <a:ext uri="{FF2B5EF4-FFF2-40B4-BE49-F238E27FC236}">
                <a16:creationId xmlns:a16="http://schemas.microsoft.com/office/drawing/2014/main" id="{C489603C-AD8E-83E2-E185-E53DF3A43769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21" name="AutoShape 7">
              <a:extLst>
                <a:ext uri="{FF2B5EF4-FFF2-40B4-BE49-F238E27FC236}">
                  <a16:creationId xmlns:a16="http://schemas.microsoft.com/office/drawing/2014/main" id="{961D7FEC-4B35-9671-A5EA-8F44465A86EB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22" name="AutoShape 8">
              <a:extLst>
                <a:ext uri="{FF2B5EF4-FFF2-40B4-BE49-F238E27FC236}">
                  <a16:creationId xmlns:a16="http://schemas.microsoft.com/office/drawing/2014/main" id="{9C779872-5C5D-0146-7A33-43B34FFA9B69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167175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D19D95E-5B50-4508-DFF2-4761D779C40D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EA55E999-FF75-5996-8C68-3AFF8435B0E4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ADDING NEW FEATURES TO</a:t>
            </a:r>
          </a:p>
        </p:txBody>
      </p:sp>
      <p:pic>
        <p:nvPicPr>
          <p:cNvPr id="14" name="Picture 13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A1F8A3F7-411D-5F72-3E31-7EB842E3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464" y="538228"/>
            <a:ext cx="2087278" cy="478878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740B033F-1696-C559-354C-69A475BDA715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6" name="AutoShape 7">
              <a:extLst>
                <a:ext uri="{FF2B5EF4-FFF2-40B4-BE49-F238E27FC236}">
                  <a16:creationId xmlns:a16="http://schemas.microsoft.com/office/drawing/2014/main" id="{BB03D0D5-6C85-6E34-8BB3-C0F4CAE6E700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7" name="AutoShape 8">
              <a:extLst>
                <a:ext uri="{FF2B5EF4-FFF2-40B4-BE49-F238E27FC236}">
                  <a16:creationId xmlns:a16="http://schemas.microsoft.com/office/drawing/2014/main" id="{EF15AF65-8B29-48E1-5B0D-EC46D15A735F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C50B3FB-1BF8-201B-1353-F4FCFB1893C6}"/>
              </a:ext>
            </a:extLst>
          </p:cNvPr>
          <p:cNvSpPr/>
          <p:nvPr/>
        </p:nvSpPr>
        <p:spPr>
          <a:xfrm>
            <a:off x="2512970" y="2628739"/>
            <a:ext cx="1957494" cy="45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C38722-E1E1-4C0D-2FBD-FB72755748A6}"/>
              </a:ext>
            </a:extLst>
          </p:cNvPr>
          <p:cNvSpPr/>
          <p:nvPr/>
        </p:nvSpPr>
        <p:spPr>
          <a:xfrm>
            <a:off x="7228407" y="4439610"/>
            <a:ext cx="1512182" cy="45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9ACFE2-3077-0C9F-DDF3-6B03DCF557DD}"/>
              </a:ext>
            </a:extLst>
          </p:cNvPr>
          <p:cNvSpPr/>
          <p:nvPr/>
        </p:nvSpPr>
        <p:spPr>
          <a:xfrm>
            <a:off x="6511229" y="4439610"/>
            <a:ext cx="535029" cy="45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3048A11A-E586-F50F-FDC6-BAE33ED5EE86}"/>
              </a:ext>
            </a:extLst>
          </p:cNvPr>
          <p:cNvSpPr txBox="1"/>
          <p:nvPr/>
        </p:nvSpPr>
        <p:spPr>
          <a:xfrm>
            <a:off x="461336" y="1999376"/>
            <a:ext cx="11246569" cy="4147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Steps to add new features to PolarDNS:</a:t>
            </a: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819120" lvl="1" indent="-514350">
              <a:lnSpc>
                <a:spcPts val="1648"/>
              </a:lnSpc>
              <a:buFont typeface="+mj-lt"/>
              <a:buAutoNum type="arabicPeriod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Edit the polardns.py file</a:t>
            </a:r>
          </a:p>
          <a:p>
            <a:pPr marL="819120" lvl="1" indent="-514350">
              <a:lnSpc>
                <a:spcPts val="1648"/>
              </a:lnSpc>
              <a:buFont typeface="+mj-lt"/>
              <a:buAutoNum type="arabicPeriod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819120" lvl="1" indent="-514350">
              <a:lnSpc>
                <a:spcPts val="1648"/>
              </a:lnSpc>
              <a:buFont typeface="+mj-lt"/>
              <a:buAutoNum type="arabicPeriod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819120" lvl="1" indent="-514350">
              <a:lnSpc>
                <a:spcPts val="1648"/>
              </a:lnSpc>
              <a:buFont typeface="+mj-lt"/>
              <a:buAutoNum type="arabicPeriod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Make a copy of a similar scenario</a:t>
            </a:r>
          </a:p>
          <a:p>
            <a:pPr marL="819120" lvl="1" indent="-514350">
              <a:lnSpc>
                <a:spcPts val="1648"/>
              </a:lnSpc>
              <a:buFont typeface="+mj-lt"/>
              <a:buAutoNum type="arabicPeriod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819120" lvl="1" indent="-514350">
              <a:lnSpc>
                <a:spcPts val="1648"/>
              </a:lnSpc>
              <a:buFont typeface="+mj-lt"/>
              <a:buAutoNum type="arabicPeriod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819120" lvl="1" indent="-514350">
              <a:lnSpc>
                <a:spcPts val="1648"/>
              </a:lnSpc>
              <a:buFont typeface="+mj-lt"/>
              <a:buAutoNum type="arabicPeriod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Modify your scenario</a:t>
            </a:r>
          </a:p>
          <a:p>
            <a:pPr marL="819120" lvl="1" indent="-514350">
              <a:lnSpc>
                <a:spcPts val="1648"/>
              </a:lnSpc>
              <a:buFont typeface="+mj-lt"/>
              <a:buAutoNum type="arabicPeriod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819120" lvl="1" indent="-514350">
              <a:lnSpc>
                <a:spcPts val="1648"/>
              </a:lnSpc>
              <a:buFont typeface="+mj-lt"/>
              <a:buAutoNum type="arabicPeriod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819120" lvl="1" indent="-514350">
              <a:lnSpc>
                <a:spcPts val="1648"/>
              </a:lnSpc>
              <a:buFont typeface="+mj-lt"/>
              <a:buAutoNum type="arabicPeriod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Test the functionality locally with dig , nslookup etc.</a:t>
            </a:r>
          </a:p>
          <a:p>
            <a:pPr marL="819120" lvl="1" indent="-514350">
              <a:lnSpc>
                <a:spcPts val="1648"/>
              </a:lnSpc>
              <a:buFont typeface="+mj-lt"/>
              <a:buAutoNum type="arabicPeriod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819120" lvl="1" indent="-514350">
              <a:lnSpc>
                <a:spcPts val="1648"/>
              </a:lnSpc>
              <a:buFont typeface="+mj-lt"/>
              <a:buAutoNum type="arabicPeriod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819120" lvl="1" indent="-514350">
              <a:lnSpc>
                <a:spcPts val="1648"/>
              </a:lnSpc>
              <a:buFont typeface="+mj-lt"/>
              <a:buAutoNum type="arabicPeriod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(Recommended) Run tests</a:t>
            </a:r>
          </a:p>
          <a:p>
            <a:pPr marL="819120" lvl="1" indent="-514350">
              <a:lnSpc>
                <a:spcPts val="1648"/>
              </a:lnSpc>
              <a:buFont typeface="+mj-lt"/>
              <a:buAutoNum type="arabicPeriod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819120" lvl="1" indent="-514350">
              <a:lnSpc>
                <a:spcPts val="1648"/>
              </a:lnSpc>
              <a:buFont typeface="+mj-lt"/>
              <a:buAutoNum type="arabicPeriod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819120" lvl="1" indent="-514350">
              <a:lnSpc>
                <a:spcPts val="1648"/>
              </a:lnSpc>
              <a:buFont typeface="+mj-lt"/>
              <a:buAutoNum type="arabicPeriod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Upload to your nameservers</a:t>
            </a:r>
          </a:p>
        </p:txBody>
      </p:sp>
    </p:spTree>
    <p:extLst>
      <p:ext uri="{BB962C8B-B14F-4D97-AF65-F5344CB8AC3E}">
        <p14:creationId xmlns:p14="http://schemas.microsoft.com/office/powerpoint/2010/main" val="253047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D19D95E-5B50-4508-DFF2-4761D779C40D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EA55E999-FF75-5996-8C68-3AFF8435B0E4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ADDING NEW FEATURES TO</a:t>
            </a:r>
          </a:p>
        </p:txBody>
      </p:sp>
      <p:pic>
        <p:nvPicPr>
          <p:cNvPr id="14" name="Picture 13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A1F8A3F7-411D-5F72-3E31-7EB842E3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464" y="538228"/>
            <a:ext cx="2087278" cy="478878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740B033F-1696-C559-354C-69A475BDA715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6" name="AutoShape 7">
              <a:extLst>
                <a:ext uri="{FF2B5EF4-FFF2-40B4-BE49-F238E27FC236}">
                  <a16:creationId xmlns:a16="http://schemas.microsoft.com/office/drawing/2014/main" id="{BB03D0D5-6C85-6E34-8BB3-C0F4CAE6E700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7" name="AutoShape 8">
              <a:extLst>
                <a:ext uri="{FF2B5EF4-FFF2-40B4-BE49-F238E27FC236}">
                  <a16:creationId xmlns:a16="http://schemas.microsoft.com/office/drawing/2014/main" id="{EF15AF65-8B29-48E1-5B0D-EC46D15A735F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pic>
        <p:nvPicPr>
          <p:cNvPr id="10" name="Picture 9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9E5D3083-9341-A589-6243-EA0CB52DB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45" y="2014092"/>
            <a:ext cx="8940352" cy="402220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DF82C3-DD77-65DA-29E6-327694B9144D}"/>
              </a:ext>
            </a:extLst>
          </p:cNvPr>
          <p:cNvCxnSpPr>
            <a:cxnSpLocks/>
          </p:cNvCxnSpPr>
          <p:nvPr/>
        </p:nvCxnSpPr>
        <p:spPr>
          <a:xfrm>
            <a:off x="1330271" y="2595717"/>
            <a:ext cx="0" cy="44245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EA9EA47-442F-C61E-FDDF-45FC5D79F0B8}"/>
              </a:ext>
            </a:extLst>
          </p:cNvPr>
          <p:cNvCxnSpPr>
            <a:cxnSpLocks/>
          </p:cNvCxnSpPr>
          <p:nvPr/>
        </p:nvCxnSpPr>
        <p:spPr>
          <a:xfrm>
            <a:off x="1330271" y="3092246"/>
            <a:ext cx="0" cy="44245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A6A3D0-019E-6BA5-F2BB-9B29D483416B}"/>
              </a:ext>
            </a:extLst>
          </p:cNvPr>
          <p:cNvCxnSpPr>
            <a:cxnSpLocks/>
          </p:cNvCxnSpPr>
          <p:nvPr/>
        </p:nvCxnSpPr>
        <p:spPr>
          <a:xfrm>
            <a:off x="1330271" y="3593692"/>
            <a:ext cx="0" cy="16469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20A0719-19BF-95E0-30EB-FBF7C397F96F}"/>
              </a:ext>
            </a:extLst>
          </p:cNvPr>
          <p:cNvCxnSpPr>
            <a:cxnSpLocks/>
          </p:cNvCxnSpPr>
          <p:nvPr/>
        </p:nvCxnSpPr>
        <p:spPr>
          <a:xfrm>
            <a:off x="1330271" y="5304505"/>
            <a:ext cx="0" cy="69246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5">
            <a:extLst>
              <a:ext uri="{FF2B5EF4-FFF2-40B4-BE49-F238E27FC236}">
                <a16:creationId xmlns:a16="http://schemas.microsoft.com/office/drawing/2014/main" id="{53806222-072B-0C52-A250-8825587E4DF4}"/>
              </a:ext>
            </a:extLst>
          </p:cNvPr>
          <p:cNvSpPr txBox="1"/>
          <p:nvPr/>
        </p:nvSpPr>
        <p:spPr>
          <a:xfrm>
            <a:off x="893337" y="2570877"/>
            <a:ext cx="1273864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spc="94" dirty="0">
                <a:solidFill>
                  <a:srgbClr val="FFC000"/>
                </a:solidFill>
                <a:latin typeface="Nimbus Sans L 1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en-US" sz="2800" spc="94" dirty="0">
                <a:solidFill>
                  <a:srgbClr val="FFC000"/>
                </a:solidFill>
                <a:latin typeface="Nimbus Sans L 1"/>
              </a:rPr>
              <a:t>2.</a:t>
            </a:r>
          </a:p>
          <a:p>
            <a:endParaRPr lang="en-US" sz="2800" spc="94" dirty="0">
              <a:solidFill>
                <a:srgbClr val="FFC000"/>
              </a:solidFill>
              <a:latin typeface="Nimbus Sans L 1"/>
            </a:endParaRPr>
          </a:p>
          <a:p>
            <a:r>
              <a:rPr lang="en-US" sz="2800" spc="94" dirty="0">
                <a:solidFill>
                  <a:srgbClr val="FFC000"/>
                </a:solidFill>
                <a:latin typeface="Nimbus Sans L 1"/>
              </a:rPr>
              <a:t>3.</a:t>
            </a:r>
          </a:p>
          <a:p>
            <a:endParaRPr lang="en-US" sz="2800" spc="94" dirty="0">
              <a:solidFill>
                <a:srgbClr val="FFC000"/>
              </a:solidFill>
              <a:latin typeface="Nimbus Sans L 1"/>
            </a:endParaRPr>
          </a:p>
          <a:p>
            <a:endParaRPr lang="en-US" sz="2800" spc="94" dirty="0">
              <a:solidFill>
                <a:srgbClr val="FFC000"/>
              </a:solidFill>
              <a:latin typeface="Nimbus Sans L 1"/>
            </a:endParaRPr>
          </a:p>
          <a:p>
            <a:r>
              <a:rPr lang="en-US" sz="2800" spc="94" dirty="0">
                <a:solidFill>
                  <a:srgbClr val="FFC000"/>
                </a:solidFill>
                <a:latin typeface="Nimbus Sans L 1"/>
              </a:rPr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350790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D19D95E-5B50-4508-DFF2-4761D779C40D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EA55E999-FF75-5996-8C68-3AFF8435B0E4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ADDING NEW FEATURES TO</a:t>
            </a:r>
          </a:p>
        </p:txBody>
      </p:sp>
      <p:pic>
        <p:nvPicPr>
          <p:cNvPr id="14" name="Picture 13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A1F8A3F7-411D-5F72-3E31-7EB842E3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464" y="538228"/>
            <a:ext cx="2087278" cy="478878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740B033F-1696-C559-354C-69A475BDA715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6" name="AutoShape 7">
              <a:extLst>
                <a:ext uri="{FF2B5EF4-FFF2-40B4-BE49-F238E27FC236}">
                  <a16:creationId xmlns:a16="http://schemas.microsoft.com/office/drawing/2014/main" id="{BB03D0D5-6C85-6E34-8BB3-C0F4CAE6E700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7" name="AutoShape 8">
              <a:extLst>
                <a:ext uri="{FF2B5EF4-FFF2-40B4-BE49-F238E27FC236}">
                  <a16:creationId xmlns:a16="http://schemas.microsoft.com/office/drawing/2014/main" id="{EF15AF65-8B29-48E1-5B0D-EC46D15A735F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pic>
        <p:nvPicPr>
          <p:cNvPr id="10" name="Picture 9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9E5D3083-9341-A589-6243-EA0CB52DB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45" y="2014092"/>
            <a:ext cx="8940352" cy="402220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DF82C3-DD77-65DA-29E6-327694B9144D}"/>
              </a:ext>
            </a:extLst>
          </p:cNvPr>
          <p:cNvCxnSpPr>
            <a:cxnSpLocks/>
          </p:cNvCxnSpPr>
          <p:nvPr/>
        </p:nvCxnSpPr>
        <p:spPr>
          <a:xfrm>
            <a:off x="1330271" y="2595717"/>
            <a:ext cx="0" cy="44245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5">
            <a:extLst>
              <a:ext uri="{FF2B5EF4-FFF2-40B4-BE49-F238E27FC236}">
                <a16:creationId xmlns:a16="http://schemas.microsoft.com/office/drawing/2014/main" id="{AAA1D1DC-D938-74AC-E26F-D3B6AE921848}"/>
              </a:ext>
            </a:extLst>
          </p:cNvPr>
          <p:cNvSpPr txBox="1"/>
          <p:nvPr/>
        </p:nvSpPr>
        <p:spPr>
          <a:xfrm>
            <a:off x="7119890" y="1310260"/>
            <a:ext cx="4827695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Flags = Standard response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dirty="0">
                <a:solidFill>
                  <a:prstClr val="white"/>
                </a:solidFill>
                <a:latin typeface="Calibri" panose="020F0502020204030204"/>
              </a:rPr>
              <a:t>                 # Questions = Taken from the query (1)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9ADDA1-FAAF-1529-E5E2-58D919547FBC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5408762" y="1587259"/>
            <a:ext cx="1711128" cy="1207699"/>
          </a:xfrm>
          <a:prstGeom prst="straightConnector1">
            <a:avLst/>
          </a:prstGeom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738DF3-BE60-D9B2-504C-C8B47C040EAD}"/>
              </a:ext>
            </a:extLst>
          </p:cNvPr>
          <p:cNvCxnSpPr>
            <a:cxnSpLocks/>
          </p:cNvCxnSpPr>
          <p:nvPr/>
        </p:nvCxnSpPr>
        <p:spPr>
          <a:xfrm flipH="1">
            <a:off x="6668219" y="1864258"/>
            <a:ext cx="1319841" cy="930700"/>
          </a:xfrm>
          <a:prstGeom prst="straightConnector1">
            <a:avLst/>
          </a:prstGeom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5C1730-2CAF-862A-B525-388FB7A84F2A}"/>
              </a:ext>
            </a:extLst>
          </p:cNvPr>
          <p:cNvCxnSpPr>
            <a:cxnSpLocks/>
          </p:cNvCxnSpPr>
          <p:nvPr/>
        </p:nvCxnSpPr>
        <p:spPr>
          <a:xfrm flipH="1">
            <a:off x="7070583" y="2191109"/>
            <a:ext cx="2906759" cy="649236"/>
          </a:xfrm>
          <a:prstGeom prst="straightConnector1">
            <a:avLst/>
          </a:prstGeom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5">
            <a:extLst>
              <a:ext uri="{FF2B5EF4-FFF2-40B4-BE49-F238E27FC236}">
                <a16:creationId xmlns:a16="http://schemas.microsoft.com/office/drawing/2014/main" id="{F470CCA6-108A-33EE-B75F-C2A2132C9A17}"/>
              </a:ext>
            </a:extLst>
          </p:cNvPr>
          <p:cNvSpPr txBox="1"/>
          <p:nvPr/>
        </p:nvSpPr>
        <p:spPr>
          <a:xfrm>
            <a:off x="10108669" y="2013463"/>
            <a:ext cx="3380599" cy="1024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# Answer RRs = 1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dirty="0">
                <a:solidFill>
                  <a:prstClr val="white"/>
                </a:solidFill>
                <a:latin typeface="Calibri" panose="020F0502020204030204"/>
              </a:rPr>
              <a:t># Authority RRs  = 0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# Additional RRs = 0</a:t>
            </a:r>
            <a:endParaRPr kumimoji="0" lang="en-A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9FF8A5-BA8B-1F67-1962-03BAD9863E13}"/>
              </a:ext>
            </a:extLst>
          </p:cNvPr>
          <p:cNvCxnSpPr>
            <a:cxnSpLocks/>
          </p:cNvCxnSpPr>
          <p:nvPr/>
        </p:nvCxnSpPr>
        <p:spPr>
          <a:xfrm flipH="1">
            <a:off x="7390915" y="2458528"/>
            <a:ext cx="2586426" cy="381817"/>
          </a:xfrm>
          <a:prstGeom prst="straightConnector1">
            <a:avLst/>
          </a:prstGeom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C416D8B-3FC3-472B-1696-AECBF3FC8E07}"/>
              </a:ext>
            </a:extLst>
          </p:cNvPr>
          <p:cNvCxnSpPr>
            <a:cxnSpLocks/>
          </p:cNvCxnSpPr>
          <p:nvPr/>
        </p:nvCxnSpPr>
        <p:spPr>
          <a:xfrm flipH="1">
            <a:off x="7765514" y="2691442"/>
            <a:ext cx="2232901" cy="210216"/>
          </a:xfrm>
          <a:prstGeom prst="straightConnector1">
            <a:avLst/>
          </a:prstGeom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5">
            <a:extLst>
              <a:ext uri="{FF2B5EF4-FFF2-40B4-BE49-F238E27FC236}">
                <a16:creationId xmlns:a16="http://schemas.microsoft.com/office/drawing/2014/main" id="{00600568-929F-99F2-2D4C-B8A603A8BB20}"/>
              </a:ext>
            </a:extLst>
          </p:cNvPr>
          <p:cNvSpPr txBox="1"/>
          <p:nvPr/>
        </p:nvSpPr>
        <p:spPr>
          <a:xfrm>
            <a:off x="893337" y="2570877"/>
            <a:ext cx="1273864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spc="94" dirty="0">
                <a:solidFill>
                  <a:srgbClr val="FFC000"/>
                </a:solidFill>
                <a:latin typeface="Nimbus Sans L 1"/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151733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D19D95E-5B50-4508-DFF2-4761D779C40D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EA55E999-FF75-5996-8C68-3AFF8435B0E4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ADDING NEW FEATURES TO</a:t>
            </a:r>
          </a:p>
        </p:txBody>
      </p:sp>
      <p:pic>
        <p:nvPicPr>
          <p:cNvPr id="14" name="Picture 13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A1F8A3F7-411D-5F72-3E31-7EB842E3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464" y="538228"/>
            <a:ext cx="2087278" cy="478878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740B033F-1696-C559-354C-69A475BDA715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6" name="AutoShape 7">
              <a:extLst>
                <a:ext uri="{FF2B5EF4-FFF2-40B4-BE49-F238E27FC236}">
                  <a16:creationId xmlns:a16="http://schemas.microsoft.com/office/drawing/2014/main" id="{BB03D0D5-6C85-6E34-8BB3-C0F4CAE6E700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7" name="AutoShape 8">
              <a:extLst>
                <a:ext uri="{FF2B5EF4-FFF2-40B4-BE49-F238E27FC236}">
                  <a16:creationId xmlns:a16="http://schemas.microsoft.com/office/drawing/2014/main" id="{EF15AF65-8B29-48E1-5B0D-EC46D15A735F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pic>
        <p:nvPicPr>
          <p:cNvPr id="10" name="Picture 9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9E5D3083-9341-A589-6243-EA0CB52DB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45" y="2014092"/>
            <a:ext cx="8940352" cy="402220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DF82C3-DD77-65DA-29E6-327694B9144D}"/>
              </a:ext>
            </a:extLst>
          </p:cNvPr>
          <p:cNvCxnSpPr>
            <a:cxnSpLocks/>
          </p:cNvCxnSpPr>
          <p:nvPr/>
        </p:nvCxnSpPr>
        <p:spPr>
          <a:xfrm>
            <a:off x="1330271" y="3087420"/>
            <a:ext cx="0" cy="44245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5">
            <a:extLst>
              <a:ext uri="{FF2B5EF4-FFF2-40B4-BE49-F238E27FC236}">
                <a16:creationId xmlns:a16="http://schemas.microsoft.com/office/drawing/2014/main" id="{AAA1D1DC-D938-74AC-E26F-D3B6AE921848}"/>
              </a:ext>
            </a:extLst>
          </p:cNvPr>
          <p:cNvSpPr txBox="1"/>
          <p:nvPr/>
        </p:nvSpPr>
        <p:spPr>
          <a:xfrm>
            <a:off x="7875917" y="1310260"/>
            <a:ext cx="4192438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Requested domain (“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always.attacker.com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”)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dirty="0">
                <a:solidFill>
                  <a:prstClr val="white"/>
                </a:solidFill>
                <a:latin typeface="Calibri" panose="020F0502020204030204"/>
              </a:rPr>
              <a:t>                            Requested Type (“A”)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9ADDA1-FAAF-1529-E5E2-58D919547FBC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5754313" y="1587259"/>
            <a:ext cx="2121604" cy="1690779"/>
          </a:xfrm>
          <a:prstGeom prst="straightConnector1">
            <a:avLst/>
          </a:prstGeom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738DF3-BE60-D9B2-504C-C8B47C040EAD}"/>
              </a:ext>
            </a:extLst>
          </p:cNvPr>
          <p:cNvCxnSpPr>
            <a:cxnSpLocks/>
          </p:cNvCxnSpPr>
          <p:nvPr/>
        </p:nvCxnSpPr>
        <p:spPr>
          <a:xfrm flipH="1">
            <a:off x="7227837" y="1864258"/>
            <a:ext cx="2036933" cy="1461362"/>
          </a:xfrm>
          <a:prstGeom prst="straightConnector1">
            <a:avLst/>
          </a:prstGeom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5C1730-2CAF-862A-B525-388FB7A84F2A}"/>
              </a:ext>
            </a:extLst>
          </p:cNvPr>
          <p:cNvCxnSpPr>
            <a:cxnSpLocks/>
          </p:cNvCxnSpPr>
          <p:nvPr/>
        </p:nvCxnSpPr>
        <p:spPr>
          <a:xfrm flipH="1">
            <a:off x="9004219" y="2708255"/>
            <a:ext cx="885279" cy="617365"/>
          </a:xfrm>
          <a:prstGeom prst="straightConnector1">
            <a:avLst/>
          </a:prstGeom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5">
            <a:extLst>
              <a:ext uri="{FF2B5EF4-FFF2-40B4-BE49-F238E27FC236}">
                <a16:creationId xmlns:a16="http://schemas.microsoft.com/office/drawing/2014/main" id="{F470CCA6-108A-33EE-B75F-C2A2132C9A17}"/>
              </a:ext>
            </a:extLst>
          </p:cNvPr>
          <p:cNvSpPr txBox="1"/>
          <p:nvPr/>
        </p:nvSpPr>
        <p:spPr>
          <a:xfrm>
            <a:off x="9935196" y="2432648"/>
            <a:ext cx="2193544" cy="470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Requested Class (“IN”)</a:t>
            </a: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63D80771-01B2-C7A6-97AC-FA2FB8247F23}"/>
              </a:ext>
            </a:extLst>
          </p:cNvPr>
          <p:cNvSpPr txBox="1"/>
          <p:nvPr/>
        </p:nvSpPr>
        <p:spPr>
          <a:xfrm>
            <a:off x="893337" y="2570877"/>
            <a:ext cx="1273864" cy="1010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spc="94" dirty="0">
              <a:solidFill>
                <a:srgbClr val="FFC000"/>
              </a:solidFill>
              <a:latin typeface="Nimbus Sans L 1"/>
            </a:endParaRPr>
          </a:p>
          <a:p>
            <a:pPr>
              <a:lnSpc>
                <a:spcPct val="150000"/>
              </a:lnSpc>
            </a:pPr>
            <a:r>
              <a:rPr lang="en-US" sz="2800" spc="94" dirty="0">
                <a:solidFill>
                  <a:srgbClr val="FFC000"/>
                </a:solidFill>
                <a:latin typeface="Nimbus Sans L 1"/>
              </a:rPr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106801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D19D95E-5B50-4508-DFF2-4761D779C40D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EA55E999-FF75-5996-8C68-3AFF8435B0E4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ADDING NEW FEATURES TO</a:t>
            </a:r>
          </a:p>
        </p:txBody>
      </p:sp>
      <p:pic>
        <p:nvPicPr>
          <p:cNvPr id="14" name="Picture 13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A1F8A3F7-411D-5F72-3E31-7EB842E3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464" y="538228"/>
            <a:ext cx="2087278" cy="478878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740B033F-1696-C559-354C-69A475BDA715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6" name="AutoShape 7">
              <a:extLst>
                <a:ext uri="{FF2B5EF4-FFF2-40B4-BE49-F238E27FC236}">
                  <a16:creationId xmlns:a16="http://schemas.microsoft.com/office/drawing/2014/main" id="{BB03D0D5-6C85-6E34-8BB3-C0F4CAE6E700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7" name="AutoShape 8">
              <a:extLst>
                <a:ext uri="{FF2B5EF4-FFF2-40B4-BE49-F238E27FC236}">
                  <a16:creationId xmlns:a16="http://schemas.microsoft.com/office/drawing/2014/main" id="{EF15AF65-8B29-48E1-5B0D-EC46D15A735F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pic>
        <p:nvPicPr>
          <p:cNvPr id="10" name="Picture 9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9E5D3083-9341-A589-6243-EA0CB52DB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45" y="2014092"/>
            <a:ext cx="8940352" cy="402220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29ADDA1-FAAF-1529-E5E2-58D919547FBC}"/>
              </a:ext>
            </a:extLst>
          </p:cNvPr>
          <p:cNvCxnSpPr>
            <a:cxnSpLocks/>
          </p:cNvCxnSpPr>
          <p:nvPr/>
        </p:nvCxnSpPr>
        <p:spPr>
          <a:xfrm flipH="1">
            <a:off x="5213231" y="2687987"/>
            <a:ext cx="3226287" cy="1598532"/>
          </a:xfrm>
          <a:prstGeom prst="straightConnector1">
            <a:avLst/>
          </a:prstGeom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738DF3-BE60-D9B2-504C-C8B47C040EAD}"/>
              </a:ext>
            </a:extLst>
          </p:cNvPr>
          <p:cNvCxnSpPr>
            <a:cxnSpLocks/>
          </p:cNvCxnSpPr>
          <p:nvPr/>
        </p:nvCxnSpPr>
        <p:spPr>
          <a:xfrm flipH="1">
            <a:off x="7167142" y="2964986"/>
            <a:ext cx="2450555" cy="1321533"/>
          </a:xfrm>
          <a:prstGeom prst="straightConnector1">
            <a:avLst/>
          </a:prstGeom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5C1730-2CAF-862A-B525-388FB7A84F2A}"/>
              </a:ext>
            </a:extLst>
          </p:cNvPr>
          <p:cNvCxnSpPr>
            <a:cxnSpLocks/>
          </p:cNvCxnSpPr>
          <p:nvPr/>
        </p:nvCxnSpPr>
        <p:spPr>
          <a:xfrm flipH="1">
            <a:off x="9150615" y="3725387"/>
            <a:ext cx="1082826" cy="570568"/>
          </a:xfrm>
          <a:prstGeom prst="straightConnector1">
            <a:avLst/>
          </a:prstGeom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11186C-7B77-211B-0725-32AA7074E7FE}"/>
              </a:ext>
            </a:extLst>
          </p:cNvPr>
          <p:cNvCxnSpPr>
            <a:cxnSpLocks/>
          </p:cNvCxnSpPr>
          <p:nvPr/>
        </p:nvCxnSpPr>
        <p:spPr>
          <a:xfrm>
            <a:off x="1330271" y="3593692"/>
            <a:ext cx="0" cy="164690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>
            <a:extLst>
              <a:ext uri="{FF2B5EF4-FFF2-40B4-BE49-F238E27FC236}">
                <a16:creationId xmlns:a16="http://schemas.microsoft.com/office/drawing/2014/main" id="{E0537E55-E984-D8D2-571E-0AD45D3C2A5A}"/>
              </a:ext>
            </a:extLst>
          </p:cNvPr>
          <p:cNvSpPr txBox="1"/>
          <p:nvPr/>
        </p:nvSpPr>
        <p:spPr>
          <a:xfrm>
            <a:off x="8037834" y="2410988"/>
            <a:ext cx="4192438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Requested domain (“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always.attacker.com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”)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dirty="0">
                <a:solidFill>
                  <a:prstClr val="white"/>
                </a:solidFill>
                <a:latin typeface="Calibri" panose="020F0502020204030204"/>
              </a:rPr>
              <a:t>                                Type (“A”)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91A985C5-0231-05DE-32E5-F524DE17B99F}"/>
              </a:ext>
            </a:extLst>
          </p:cNvPr>
          <p:cNvSpPr txBox="1"/>
          <p:nvPr/>
        </p:nvSpPr>
        <p:spPr>
          <a:xfrm>
            <a:off x="10332908" y="3490034"/>
            <a:ext cx="1450387" cy="470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Class (“IN”)</a:t>
            </a: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B31FFC0A-7F2E-2293-D515-01431C96323D}"/>
              </a:ext>
            </a:extLst>
          </p:cNvPr>
          <p:cNvSpPr txBox="1"/>
          <p:nvPr/>
        </p:nvSpPr>
        <p:spPr>
          <a:xfrm>
            <a:off x="10029372" y="4295955"/>
            <a:ext cx="2096219" cy="15787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TTL (default is 60)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dirty="0">
                <a:solidFill>
                  <a:prstClr val="white"/>
                </a:solidFill>
                <a:latin typeface="Calibri" panose="020F0502020204030204"/>
              </a:rPr>
              <a:t>IPv4 length is 4 bytes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IPv4 (2.3.4.5)</a:t>
            </a:r>
            <a:endParaRPr kumimoji="0" lang="en-A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6C9C461-15A2-6187-422D-F8E01F0442DD}"/>
              </a:ext>
            </a:extLst>
          </p:cNvPr>
          <p:cNvCxnSpPr>
            <a:cxnSpLocks/>
          </p:cNvCxnSpPr>
          <p:nvPr/>
        </p:nvCxnSpPr>
        <p:spPr>
          <a:xfrm flipH="1">
            <a:off x="5840083" y="4445789"/>
            <a:ext cx="4095113" cy="212475"/>
          </a:xfrm>
          <a:prstGeom prst="straightConnector1">
            <a:avLst/>
          </a:prstGeom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A3D61D8-6956-880E-6B67-A04D1F9A6AA5}"/>
              </a:ext>
            </a:extLst>
          </p:cNvPr>
          <p:cNvCxnSpPr>
            <a:cxnSpLocks/>
          </p:cNvCxnSpPr>
          <p:nvPr/>
        </p:nvCxnSpPr>
        <p:spPr>
          <a:xfrm flipH="1" flipV="1">
            <a:off x="4908430" y="4907315"/>
            <a:ext cx="5026766" cy="58662"/>
          </a:xfrm>
          <a:prstGeom prst="straightConnector1">
            <a:avLst/>
          </a:prstGeom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CCFF988-AB15-A278-BC0C-C4017543ECFE}"/>
              </a:ext>
            </a:extLst>
          </p:cNvPr>
          <p:cNvCxnSpPr>
            <a:cxnSpLocks/>
          </p:cNvCxnSpPr>
          <p:nvPr/>
        </p:nvCxnSpPr>
        <p:spPr>
          <a:xfrm flipH="1" flipV="1">
            <a:off x="4908430" y="5215028"/>
            <a:ext cx="5026766" cy="324413"/>
          </a:xfrm>
          <a:prstGeom prst="straightConnector1">
            <a:avLst/>
          </a:prstGeom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5">
            <a:extLst>
              <a:ext uri="{FF2B5EF4-FFF2-40B4-BE49-F238E27FC236}">
                <a16:creationId xmlns:a16="http://schemas.microsoft.com/office/drawing/2014/main" id="{2796681F-782E-73BE-4A37-FB16EEBE6715}"/>
              </a:ext>
            </a:extLst>
          </p:cNvPr>
          <p:cNvSpPr txBox="1"/>
          <p:nvPr/>
        </p:nvSpPr>
        <p:spPr>
          <a:xfrm>
            <a:off x="893337" y="2570877"/>
            <a:ext cx="1273864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spc="94" dirty="0">
              <a:solidFill>
                <a:srgbClr val="FFC000"/>
              </a:solidFill>
              <a:latin typeface="Nimbus Sans L 1"/>
            </a:endParaRPr>
          </a:p>
          <a:p>
            <a:pPr>
              <a:lnSpc>
                <a:spcPct val="150000"/>
              </a:lnSpc>
            </a:pPr>
            <a:endParaRPr lang="en-US" sz="2800" spc="94" dirty="0">
              <a:solidFill>
                <a:srgbClr val="FFC000"/>
              </a:solidFill>
              <a:latin typeface="Nimbus Sans L 1"/>
            </a:endParaRPr>
          </a:p>
          <a:p>
            <a:endParaRPr lang="en-US" sz="2800" spc="94" dirty="0">
              <a:solidFill>
                <a:srgbClr val="FFC000"/>
              </a:solidFill>
              <a:latin typeface="Nimbus Sans L 1"/>
            </a:endParaRPr>
          </a:p>
          <a:p>
            <a:r>
              <a:rPr lang="en-US" sz="2800" spc="94" dirty="0">
                <a:solidFill>
                  <a:srgbClr val="FFC000"/>
                </a:solidFill>
                <a:latin typeface="Nimbus Sans L 1"/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62401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D19D95E-5B50-4508-DFF2-4761D779C40D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EA55E999-FF75-5996-8C68-3AFF8435B0E4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ADDING NEW FEATURES TO</a:t>
            </a:r>
          </a:p>
        </p:txBody>
      </p:sp>
      <p:pic>
        <p:nvPicPr>
          <p:cNvPr id="14" name="Picture 13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A1F8A3F7-411D-5F72-3E31-7EB842E3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464" y="538228"/>
            <a:ext cx="2087278" cy="478878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740B033F-1696-C559-354C-69A475BDA715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6" name="AutoShape 7">
              <a:extLst>
                <a:ext uri="{FF2B5EF4-FFF2-40B4-BE49-F238E27FC236}">
                  <a16:creationId xmlns:a16="http://schemas.microsoft.com/office/drawing/2014/main" id="{BB03D0D5-6C85-6E34-8BB3-C0F4CAE6E700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7" name="AutoShape 8">
              <a:extLst>
                <a:ext uri="{FF2B5EF4-FFF2-40B4-BE49-F238E27FC236}">
                  <a16:creationId xmlns:a16="http://schemas.microsoft.com/office/drawing/2014/main" id="{EF15AF65-8B29-48E1-5B0D-EC46D15A735F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pic>
        <p:nvPicPr>
          <p:cNvPr id="10" name="Picture 9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9E5D3083-9341-A589-6243-EA0CB52DB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45" y="2014092"/>
            <a:ext cx="8940352" cy="402220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20A0719-19BF-95E0-30EB-FBF7C397F96F}"/>
              </a:ext>
            </a:extLst>
          </p:cNvPr>
          <p:cNvCxnSpPr>
            <a:cxnSpLocks/>
          </p:cNvCxnSpPr>
          <p:nvPr/>
        </p:nvCxnSpPr>
        <p:spPr>
          <a:xfrm>
            <a:off x="1330271" y="5304505"/>
            <a:ext cx="0" cy="69246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5">
            <a:extLst>
              <a:ext uri="{FF2B5EF4-FFF2-40B4-BE49-F238E27FC236}">
                <a16:creationId xmlns:a16="http://schemas.microsoft.com/office/drawing/2014/main" id="{53806222-072B-0C52-A250-8825587E4DF4}"/>
              </a:ext>
            </a:extLst>
          </p:cNvPr>
          <p:cNvSpPr txBox="1"/>
          <p:nvPr/>
        </p:nvSpPr>
        <p:spPr>
          <a:xfrm>
            <a:off x="893337" y="2570877"/>
            <a:ext cx="1273864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spc="94" dirty="0">
              <a:solidFill>
                <a:srgbClr val="FFC000"/>
              </a:solidFill>
              <a:latin typeface="Nimbus Sans L 1"/>
            </a:endParaRPr>
          </a:p>
          <a:p>
            <a:pPr>
              <a:lnSpc>
                <a:spcPct val="150000"/>
              </a:lnSpc>
            </a:pPr>
            <a:endParaRPr lang="en-US" sz="2800" spc="94" dirty="0">
              <a:solidFill>
                <a:srgbClr val="FFC000"/>
              </a:solidFill>
              <a:latin typeface="Nimbus Sans L 1"/>
            </a:endParaRPr>
          </a:p>
          <a:p>
            <a:endParaRPr lang="en-US" sz="2800" spc="94" dirty="0">
              <a:solidFill>
                <a:srgbClr val="FFC000"/>
              </a:solidFill>
              <a:latin typeface="Nimbus Sans L 1"/>
            </a:endParaRPr>
          </a:p>
          <a:p>
            <a:endParaRPr lang="en-US" sz="2800" spc="94" dirty="0">
              <a:solidFill>
                <a:srgbClr val="FFC000"/>
              </a:solidFill>
              <a:latin typeface="Nimbus Sans L 1"/>
            </a:endParaRPr>
          </a:p>
          <a:p>
            <a:endParaRPr lang="en-US" sz="2800" spc="94" dirty="0">
              <a:solidFill>
                <a:srgbClr val="FFC000"/>
              </a:solidFill>
              <a:latin typeface="Nimbus Sans L 1"/>
            </a:endParaRPr>
          </a:p>
          <a:p>
            <a:endParaRPr lang="en-US" sz="2800" spc="94" dirty="0">
              <a:solidFill>
                <a:srgbClr val="FFC000"/>
              </a:solidFill>
              <a:latin typeface="Nimbus Sans L 1"/>
            </a:endParaRPr>
          </a:p>
          <a:p>
            <a:r>
              <a:rPr lang="en-US" sz="2800" spc="94" dirty="0">
                <a:solidFill>
                  <a:srgbClr val="FFC000"/>
                </a:solidFill>
                <a:latin typeface="Nimbus Sans L 1"/>
              </a:rPr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191258482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3048A11A-E586-F50F-FDC6-BAE33ED5EE86}"/>
              </a:ext>
            </a:extLst>
          </p:cNvPr>
          <p:cNvSpPr txBox="1"/>
          <p:nvPr/>
        </p:nvSpPr>
        <p:spPr>
          <a:xfrm>
            <a:off x="461337" y="1999376"/>
            <a:ext cx="11153720" cy="34265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Wireshark is your best friend here to help you with the DNS protocol. You’ll be a PRO in no time!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Useful links about DNS record types and their parameters:</a:t>
            </a:r>
          </a:p>
          <a:p>
            <a:pPr marL="590520" lvl="1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chemeClr val="accent6"/>
                </a:solidFill>
                <a:latin typeface="Nimbus Sans L 1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https://en.wikipedia.org/wiki/List_of_DNS_record_types</a:t>
            </a:r>
            <a:endParaRPr lang="en-US" sz="2800" spc="94" dirty="0">
              <a:solidFill>
                <a:schemeClr val="accent6"/>
              </a:solidFill>
              <a:latin typeface="Nimbus Sans L 1"/>
            </a:endParaRPr>
          </a:p>
          <a:p>
            <a:pPr marL="590520" lvl="1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chemeClr val="accent6"/>
                </a:solidFill>
                <a:latin typeface="Nimbus Sans L 1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https://www.iana.org/assignments/dns-parameters/dns-parameters.xhtml</a:t>
            </a:r>
            <a:endParaRPr lang="en-US" sz="2800" spc="94" dirty="0">
              <a:solidFill>
                <a:schemeClr val="accent6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BE8C19-D7CD-3A89-546E-7113D633838B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E425AE62-0352-15DD-9D40-091383B2D15A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ADDING NEW FEATURES TO</a:t>
            </a:r>
          </a:p>
        </p:txBody>
      </p:sp>
      <p:pic>
        <p:nvPicPr>
          <p:cNvPr id="23" name="Picture 22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23E7D41D-8C99-0960-07D7-86FDE5281C3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464" y="538228"/>
            <a:ext cx="2087278" cy="478878"/>
          </a:xfrm>
          <a:prstGeom prst="rect">
            <a:avLst/>
          </a:prstGeom>
        </p:spPr>
      </p:pic>
      <p:grpSp>
        <p:nvGrpSpPr>
          <p:cNvPr id="24" name="Group 6">
            <a:extLst>
              <a:ext uri="{FF2B5EF4-FFF2-40B4-BE49-F238E27FC236}">
                <a16:creationId xmlns:a16="http://schemas.microsoft.com/office/drawing/2014/main" id="{9BBC8BB2-34F7-9588-69FA-642F72AD11E2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25" name="AutoShape 7">
              <a:extLst>
                <a:ext uri="{FF2B5EF4-FFF2-40B4-BE49-F238E27FC236}">
                  <a16:creationId xmlns:a16="http://schemas.microsoft.com/office/drawing/2014/main" id="{1C2D211C-4DEB-E476-FCBA-B0144548D632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26" name="AutoShape 8">
              <a:extLst>
                <a:ext uri="{FF2B5EF4-FFF2-40B4-BE49-F238E27FC236}">
                  <a16:creationId xmlns:a16="http://schemas.microsoft.com/office/drawing/2014/main" id="{E7EE5F75-F2F0-7D5A-7FF1-EDED4D933458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36791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>
            <a:extLst>
              <a:ext uri="{FF2B5EF4-FFF2-40B4-BE49-F238E27FC236}">
                <a16:creationId xmlns:a16="http://schemas.microsoft.com/office/drawing/2014/main" id="{163A8BAD-893A-3FBD-1850-68C8CA8D60FF}"/>
              </a:ext>
            </a:extLst>
          </p:cNvPr>
          <p:cNvGrpSpPr/>
          <p:nvPr/>
        </p:nvGrpSpPr>
        <p:grpSpPr>
          <a:xfrm>
            <a:off x="2769856" y="2915316"/>
            <a:ext cx="6657813" cy="592591"/>
            <a:chOff x="0" y="0"/>
            <a:chExt cx="2140735" cy="234110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71F965E2-AF61-3F6D-4DE8-55B21A514B22}"/>
                </a:ext>
              </a:extLst>
            </p:cNvPr>
            <p:cNvSpPr/>
            <p:nvPr/>
          </p:nvSpPr>
          <p:spPr>
            <a:xfrm>
              <a:off x="0" y="0"/>
              <a:ext cx="2140735" cy="234110"/>
            </a:xfrm>
            <a:custGeom>
              <a:avLst/>
              <a:gdLst/>
              <a:ahLst/>
              <a:cxnLst/>
              <a:rect l="l" t="t" r="r" b="b"/>
              <a:pathLst>
                <a:path w="2140735" h="234110">
                  <a:moveTo>
                    <a:pt x="0" y="0"/>
                  </a:moveTo>
                  <a:lnTo>
                    <a:pt x="2140735" y="0"/>
                  </a:lnTo>
                  <a:lnTo>
                    <a:pt x="2140735" y="234110"/>
                  </a:lnTo>
                  <a:lnTo>
                    <a:pt x="0" y="234110"/>
                  </a:lnTo>
                  <a:close/>
                </a:path>
              </a:pathLst>
            </a:custGeom>
            <a:solidFill>
              <a:srgbClr val="FF4713"/>
            </a:solidFill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C0456835-2D8C-19E5-B42B-EE7E0538C9EA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93"/>
                </a:lnSpc>
              </a:pPr>
              <a:endParaRPr sz="800"/>
            </a:p>
          </p:txBody>
        </p:sp>
      </p:grpSp>
      <p:sp>
        <p:nvSpPr>
          <p:cNvPr id="5" name="TextBox 15">
            <a:extLst>
              <a:ext uri="{FF2B5EF4-FFF2-40B4-BE49-F238E27FC236}">
                <a16:creationId xmlns:a16="http://schemas.microsoft.com/office/drawing/2014/main" id="{DA166BB4-4A39-DB29-B4DB-65833ED19AFC}"/>
              </a:ext>
            </a:extLst>
          </p:cNvPr>
          <p:cNvSpPr txBox="1"/>
          <p:nvPr/>
        </p:nvSpPr>
        <p:spPr>
          <a:xfrm>
            <a:off x="2849195" y="2888241"/>
            <a:ext cx="6472457" cy="570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756"/>
              </a:lnSpc>
            </a:pPr>
            <a:r>
              <a:rPr lang="en-US" sz="3200" spc="322" dirty="0">
                <a:solidFill>
                  <a:srgbClr val="000000"/>
                </a:solidFill>
                <a:latin typeface="Changeling Neo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75812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A7EAFE7-A913-4946-23F1-F647F42285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97" y="364332"/>
            <a:ext cx="1831146" cy="642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D46855-F0AA-25FC-5BAB-B2B06852F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3459" y="380516"/>
            <a:ext cx="9190397" cy="5631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69ED7F-11E1-2C6A-4DDB-6999E45E997A}"/>
              </a:ext>
            </a:extLst>
          </p:cNvPr>
          <p:cNvSpPr txBox="1"/>
          <p:nvPr/>
        </p:nvSpPr>
        <p:spPr>
          <a:xfrm>
            <a:off x="358144" y="1907292"/>
            <a:ext cx="1831146" cy="3640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kern="0" spc="94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https://en.wikipedia.org/wiki/Comparison_of_DNS_server_software</a:t>
            </a:r>
            <a:endParaRPr lang="en-US" sz="1177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AF2731-445F-651A-2F87-75BB7B537D96}"/>
              </a:ext>
            </a:extLst>
          </p:cNvPr>
          <p:cNvSpPr/>
          <p:nvPr/>
        </p:nvSpPr>
        <p:spPr>
          <a:xfrm flipV="1">
            <a:off x="5677232" y="922350"/>
            <a:ext cx="508883" cy="5090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49686526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3048A11A-E586-F50F-FDC6-BAE33ED5EE86}"/>
              </a:ext>
            </a:extLst>
          </p:cNvPr>
          <p:cNvSpPr txBox="1"/>
          <p:nvPr/>
        </p:nvSpPr>
        <p:spPr>
          <a:xfrm>
            <a:off x="461336" y="1999376"/>
            <a:ext cx="11337633" cy="4188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With                       you can engage in DNS vulnerability research</a:t>
            </a: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DNS is very complex, but not hard to work with.                       is here to help you</a:t>
            </a: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Looking into DNS can be rewarding. There could be low hanging fruit.</a:t>
            </a: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Don’t be evil!</a:t>
            </a: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Be nice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BE8C19-D7CD-3A89-546E-7113D633838B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E425AE62-0352-15DD-9D40-091383B2D15A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CONCLUSION</a:t>
            </a:r>
          </a:p>
        </p:txBody>
      </p:sp>
      <p:grpSp>
        <p:nvGrpSpPr>
          <p:cNvPr id="24" name="Group 6">
            <a:extLst>
              <a:ext uri="{FF2B5EF4-FFF2-40B4-BE49-F238E27FC236}">
                <a16:creationId xmlns:a16="http://schemas.microsoft.com/office/drawing/2014/main" id="{9BBC8BB2-34F7-9588-69FA-642F72AD11E2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25" name="AutoShape 7">
              <a:extLst>
                <a:ext uri="{FF2B5EF4-FFF2-40B4-BE49-F238E27FC236}">
                  <a16:creationId xmlns:a16="http://schemas.microsoft.com/office/drawing/2014/main" id="{1C2D211C-4DEB-E476-FCBA-B0144548D632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26" name="AutoShape 8">
              <a:extLst>
                <a:ext uri="{FF2B5EF4-FFF2-40B4-BE49-F238E27FC236}">
                  <a16:creationId xmlns:a16="http://schemas.microsoft.com/office/drawing/2014/main" id="{E7EE5F75-F2F0-7D5A-7FF1-EDED4D933458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pic>
        <p:nvPicPr>
          <p:cNvPr id="2" name="Picture 1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F4EA710A-8704-4DFA-7252-EE4DEB727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873" y="2025166"/>
            <a:ext cx="1939032" cy="444866"/>
          </a:xfrm>
          <a:prstGeom prst="rect">
            <a:avLst/>
          </a:prstGeom>
        </p:spPr>
      </p:pic>
      <p:pic>
        <p:nvPicPr>
          <p:cNvPr id="4" name="Picture 3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93D60FE5-9EFB-9E83-E1BC-C5C1D84CB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993" y="2817646"/>
            <a:ext cx="1939032" cy="44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3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">
            <a:extLst>
              <a:ext uri="{FF2B5EF4-FFF2-40B4-BE49-F238E27FC236}">
                <a16:creationId xmlns:a16="http://schemas.microsoft.com/office/drawing/2014/main" id="{E3BE6B8D-4831-16A1-137E-32CC37A1866A}"/>
              </a:ext>
            </a:extLst>
          </p:cNvPr>
          <p:cNvGrpSpPr/>
          <p:nvPr/>
        </p:nvGrpSpPr>
        <p:grpSpPr>
          <a:xfrm>
            <a:off x="2769856" y="2915316"/>
            <a:ext cx="6657813" cy="592591"/>
            <a:chOff x="0" y="0"/>
            <a:chExt cx="2140735" cy="234110"/>
          </a:xfrm>
        </p:grpSpPr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06052369-BC5C-E9B3-A6A6-7AFDCF2C1670}"/>
                </a:ext>
              </a:extLst>
            </p:cNvPr>
            <p:cNvSpPr/>
            <p:nvPr/>
          </p:nvSpPr>
          <p:spPr>
            <a:xfrm>
              <a:off x="0" y="0"/>
              <a:ext cx="2140735" cy="234110"/>
            </a:xfrm>
            <a:custGeom>
              <a:avLst/>
              <a:gdLst/>
              <a:ahLst/>
              <a:cxnLst/>
              <a:rect l="l" t="t" r="r" b="b"/>
              <a:pathLst>
                <a:path w="2140735" h="234110">
                  <a:moveTo>
                    <a:pt x="0" y="0"/>
                  </a:moveTo>
                  <a:lnTo>
                    <a:pt x="2140735" y="0"/>
                  </a:lnTo>
                  <a:lnTo>
                    <a:pt x="2140735" y="234110"/>
                  </a:lnTo>
                  <a:lnTo>
                    <a:pt x="0" y="234110"/>
                  </a:lnTo>
                  <a:close/>
                </a:path>
              </a:pathLst>
            </a:custGeom>
            <a:solidFill>
              <a:srgbClr val="FF4713"/>
            </a:solidFill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50C8FD02-EEBC-54BA-D9F7-DE7AB3FCCEDA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93"/>
                </a:lnSpc>
              </a:pPr>
              <a:endParaRPr sz="800"/>
            </a:p>
          </p:txBody>
        </p: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8DC50FFB-E3D6-2C56-7EC5-DE2654AF5420}"/>
              </a:ext>
            </a:extLst>
          </p:cNvPr>
          <p:cNvSpPr txBox="1"/>
          <p:nvPr/>
        </p:nvSpPr>
        <p:spPr>
          <a:xfrm>
            <a:off x="2849195" y="2880492"/>
            <a:ext cx="6472457" cy="570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756"/>
              </a:lnSpc>
            </a:pPr>
            <a:r>
              <a:rPr lang="en-US" sz="3200" spc="322" dirty="0">
                <a:solidFill>
                  <a:srgbClr val="000000"/>
                </a:solidFill>
                <a:latin typeface="Changeling Neo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6643648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">
            <a:extLst>
              <a:ext uri="{FF2B5EF4-FFF2-40B4-BE49-F238E27FC236}">
                <a16:creationId xmlns:a16="http://schemas.microsoft.com/office/drawing/2014/main" id="{E3BE6B8D-4831-16A1-137E-32CC37A1866A}"/>
              </a:ext>
            </a:extLst>
          </p:cNvPr>
          <p:cNvGrpSpPr/>
          <p:nvPr/>
        </p:nvGrpSpPr>
        <p:grpSpPr>
          <a:xfrm>
            <a:off x="2786487" y="2915316"/>
            <a:ext cx="6657813" cy="592591"/>
            <a:chOff x="0" y="0"/>
            <a:chExt cx="2140735" cy="234110"/>
          </a:xfrm>
        </p:grpSpPr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06052369-BC5C-E9B3-A6A6-7AFDCF2C1670}"/>
                </a:ext>
              </a:extLst>
            </p:cNvPr>
            <p:cNvSpPr/>
            <p:nvPr/>
          </p:nvSpPr>
          <p:spPr>
            <a:xfrm>
              <a:off x="0" y="0"/>
              <a:ext cx="2140735" cy="234110"/>
            </a:xfrm>
            <a:custGeom>
              <a:avLst/>
              <a:gdLst/>
              <a:ahLst/>
              <a:cxnLst/>
              <a:rect l="l" t="t" r="r" b="b"/>
              <a:pathLst>
                <a:path w="2140735" h="234110">
                  <a:moveTo>
                    <a:pt x="0" y="0"/>
                  </a:moveTo>
                  <a:lnTo>
                    <a:pt x="2140735" y="0"/>
                  </a:lnTo>
                  <a:lnTo>
                    <a:pt x="2140735" y="234110"/>
                  </a:lnTo>
                  <a:lnTo>
                    <a:pt x="0" y="234110"/>
                  </a:lnTo>
                  <a:close/>
                </a:path>
              </a:pathLst>
            </a:custGeom>
            <a:solidFill>
              <a:srgbClr val="FF4713"/>
            </a:solidFill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50C8FD02-EEBC-54BA-D9F7-DE7AB3FCCEDA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93"/>
                </a:lnSpc>
              </a:pPr>
              <a:endParaRPr sz="800"/>
            </a:p>
          </p:txBody>
        </p: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8DC50FFB-E3D6-2C56-7EC5-DE2654AF5420}"/>
              </a:ext>
            </a:extLst>
          </p:cNvPr>
          <p:cNvSpPr txBox="1"/>
          <p:nvPr/>
        </p:nvSpPr>
        <p:spPr>
          <a:xfrm>
            <a:off x="2865826" y="2888241"/>
            <a:ext cx="6472457" cy="570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756"/>
              </a:lnSpc>
            </a:pPr>
            <a:r>
              <a:rPr lang="en-US" sz="3200" spc="322" dirty="0">
                <a:solidFill>
                  <a:srgbClr val="000000"/>
                </a:solidFill>
                <a:latin typeface="Changeling Neo"/>
              </a:rPr>
              <a:t>BONUS SLIDES</a:t>
            </a:r>
          </a:p>
        </p:txBody>
      </p:sp>
    </p:spTree>
    <p:extLst>
      <p:ext uri="{BB962C8B-B14F-4D97-AF65-F5344CB8AC3E}">
        <p14:creationId xmlns:p14="http://schemas.microsoft.com/office/powerpoint/2010/main" val="27995104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3048A11A-E586-F50F-FDC6-BAE33ED5EE86}"/>
              </a:ext>
            </a:extLst>
          </p:cNvPr>
          <p:cNvSpPr txBox="1"/>
          <p:nvPr/>
        </p:nvSpPr>
        <p:spPr>
          <a:xfrm>
            <a:off x="461336" y="2046778"/>
            <a:ext cx="11640048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Get inspiration from existing CVEs related to DNS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Get inspiration from the patches and code fixes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Use PolarDNS locally, experiment, use Wireshark to inspect the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Read DNS related RFCs:</a:t>
            </a:r>
          </a:p>
          <a:p>
            <a:pPr marL="590520" lvl="1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chemeClr val="accent6"/>
                </a:solidFill>
                <a:latin typeface="Nimbus Sans L 1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https://en.wikipedia.org/wiki/Domain_Name_System#RFC_documents</a:t>
            </a:r>
            <a:endParaRPr lang="en-US" sz="2800" spc="94" dirty="0">
              <a:solidFill>
                <a:schemeClr val="accent6"/>
              </a:solidFill>
              <a:latin typeface="Nimbus Sans L 1"/>
            </a:endParaRPr>
          </a:p>
          <a:p>
            <a:pPr marL="590520" lvl="1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547155-0D6C-84A8-5E77-888CB78FBDE9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E1807B31-8DB4-01B3-EB57-662EE0AADDB8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TIPS TO FIND MORE BUGS</a:t>
            </a: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7C728FE8-14C8-6771-9054-1F69C17DC3DF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08B246EC-E733-7EC6-28CF-E18A9734DEDC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5151B66C-E82D-0030-50A8-F52014F8DA0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98723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">
            <a:extLst>
              <a:ext uri="{FF2B5EF4-FFF2-40B4-BE49-F238E27FC236}">
                <a16:creationId xmlns:a16="http://schemas.microsoft.com/office/drawing/2014/main" id="{441265C7-2825-6CC5-1833-580DB42EAA8E}"/>
              </a:ext>
            </a:extLst>
          </p:cNvPr>
          <p:cNvSpPr txBox="1"/>
          <p:nvPr/>
        </p:nvSpPr>
        <p:spPr>
          <a:xfrm>
            <a:off x="3129825" y="3161106"/>
            <a:ext cx="6479689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chemeClr val="bg1"/>
                </a:solidFill>
                <a:latin typeface="Nimbus Sans L 4"/>
              </a:rPr>
              <a:t>OTHER EXAMPLES &amp; NOTABLE USE-CASES</a:t>
            </a:r>
          </a:p>
        </p:txBody>
      </p:sp>
    </p:spTree>
    <p:extLst>
      <p:ext uri="{BB962C8B-B14F-4D97-AF65-F5344CB8AC3E}">
        <p14:creationId xmlns:p14="http://schemas.microsoft.com/office/powerpoint/2010/main" val="47723405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E69A2587-23EE-5C88-AA85-AFEA67F54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74" y="1719992"/>
            <a:ext cx="9592270" cy="45067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C60D49-5E0A-BBEC-9A4F-39CFE778FAB7}"/>
              </a:ext>
            </a:extLst>
          </p:cNvPr>
          <p:cNvCxnSpPr>
            <a:cxnSpLocks/>
          </p:cNvCxnSpPr>
          <p:nvPr/>
        </p:nvCxnSpPr>
        <p:spPr>
          <a:xfrm>
            <a:off x="6719398" y="4958029"/>
            <a:ext cx="54290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DAF32AE-F2F7-8C5E-3B4A-D92037C9FD32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0EC6E33-42B7-CDA9-0B36-79AEF827F3AB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DOMAIN NAMES CONTAINING ILLEGAL CHARACTERS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6ABC08-7C10-DD1A-F860-383686AB6AAE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3541CAD3-7962-0FCA-665D-410BE1E21E2E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F3AB2FBC-6D46-1A33-9D0B-ACA4BB952D51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39D97E-FC58-9C4E-59F4-70F7FA39429E}"/>
              </a:ext>
            </a:extLst>
          </p:cNvPr>
          <p:cNvCxnSpPr>
            <a:cxnSpLocks/>
          </p:cNvCxnSpPr>
          <p:nvPr/>
        </p:nvCxnSpPr>
        <p:spPr>
          <a:xfrm>
            <a:off x="2379058" y="1969230"/>
            <a:ext cx="258946" cy="0"/>
          </a:xfrm>
          <a:prstGeom prst="line">
            <a:avLst/>
          </a:prstGeom>
          <a:ln w="57150">
            <a:solidFill>
              <a:srgbClr val="FF47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A8101-5837-B142-9F96-DDFC5C6EA882}"/>
              </a:ext>
            </a:extLst>
          </p:cNvPr>
          <p:cNvCxnSpPr>
            <a:cxnSpLocks/>
          </p:cNvCxnSpPr>
          <p:nvPr/>
        </p:nvCxnSpPr>
        <p:spPr>
          <a:xfrm>
            <a:off x="2696757" y="1969230"/>
            <a:ext cx="208603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D592CA9-66AA-1962-083E-A2A6E4798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899" y="1559409"/>
            <a:ext cx="2857262" cy="25742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21B55D-54DD-914C-2C97-0CC9A64CD686}"/>
              </a:ext>
            </a:extLst>
          </p:cNvPr>
          <p:cNvSpPr/>
          <p:nvPr/>
        </p:nvSpPr>
        <p:spPr>
          <a:xfrm>
            <a:off x="10965712" y="1988031"/>
            <a:ext cx="573865" cy="233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7BF1C1-75EF-782D-540D-B5014BA3F40B}"/>
              </a:ext>
            </a:extLst>
          </p:cNvPr>
          <p:cNvSpPr/>
          <p:nvPr/>
        </p:nvSpPr>
        <p:spPr>
          <a:xfrm>
            <a:off x="8771622" y="1532463"/>
            <a:ext cx="2878678" cy="265413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04311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E05203C2-A02F-E894-60FE-AEDF0A82D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73" y="1729893"/>
            <a:ext cx="10703153" cy="44692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C60D49-5E0A-BBEC-9A4F-39CFE778FAB7}"/>
              </a:ext>
            </a:extLst>
          </p:cNvPr>
          <p:cNvCxnSpPr>
            <a:cxnSpLocks/>
          </p:cNvCxnSpPr>
          <p:nvPr/>
        </p:nvCxnSpPr>
        <p:spPr>
          <a:xfrm>
            <a:off x="6726955" y="4958029"/>
            <a:ext cx="1729356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DAF32AE-F2F7-8C5E-3B4A-D92037C9FD32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0EC6E33-42B7-CDA9-0B36-79AEF827F3AB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DOMAIN NAMES CONTAINING ILLEGAL CHARACTERS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6ABC08-7C10-DD1A-F860-383686AB6AAE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3541CAD3-7962-0FCA-665D-410BE1E21E2E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F3AB2FBC-6D46-1A33-9D0B-ACA4BB952D51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39D97E-FC58-9C4E-59F4-70F7FA39429E}"/>
              </a:ext>
            </a:extLst>
          </p:cNvPr>
          <p:cNvCxnSpPr>
            <a:cxnSpLocks/>
          </p:cNvCxnSpPr>
          <p:nvPr/>
        </p:nvCxnSpPr>
        <p:spPr>
          <a:xfrm>
            <a:off x="2379058" y="1969230"/>
            <a:ext cx="258946" cy="0"/>
          </a:xfrm>
          <a:prstGeom prst="line">
            <a:avLst/>
          </a:prstGeom>
          <a:ln w="57150">
            <a:solidFill>
              <a:srgbClr val="FF47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A8101-5837-B142-9F96-DDFC5C6EA882}"/>
              </a:ext>
            </a:extLst>
          </p:cNvPr>
          <p:cNvCxnSpPr>
            <a:cxnSpLocks/>
          </p:cNvCxnSpPr>
          <p:nvPr/>
        </p:nvCxnSpPr>
        <p:spPr>
          <a:xfrm>
            <a:off x="2726985" y="1969230"/>
            <a:ext cx="303382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D592CA9-66AA-1962-083E-A2A6E4798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899" y="1559409"/>
            <a:ext cx="2857262" cy="25742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21B55D-54DD-914C-2C97-0CC9A64CD686}"/>
              </a:ext>
            </a:extLst>
          </p:cNvPr>
          <p:cNvSpPr/>
          <p:nvPr/>
        </p:nvSpPr>
        <p:spPr>
          <a:xfrm>
            <a:off x="10965712" y="1988031"/>
            <a:ext cx="573865" cy="233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7BF1C1-75EF-782D-540D-B5014BA3F40B}"/>
              </a:ext>
            </a:extLst>
          </p:cNvPr>
          <p:cNvSpPr/>
          <p:nvPr/>
        </p:nvSpPr>
        <p:spPr>
          <a:xfrm>
            <a:off x="8771622" y="1532463"/>
            <a:ext cx="2878678" cy="265413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35793401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B54D7260-8212-6C33-98E6-10E117CE5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35" y="1714776"/>
            <a:ext cx="11035664" cy="47095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C60D49-5E0A-BBEC-9A4F-39CFE778FAB7}"/>
              </a:ext>
            </a:extLst>
          </p:cNvPr>
          <p:cNvCxnSpPr>
            <a:cxnSpLocks/>
          </p:cNvCxnSpPr>
          <p:nvPr/>
        </p:nvCxnSpPr>
        <p:spPr>
          <a:xfrm>
            <a:off x="6726955" y="4958029"/>
            <a:ext cx="2794896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DAF32AE-F2F7-8C5E-3B4A-D92037C9FD32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0EC6E33-42B7-CDA9-0B36-79AEF827F3AB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DOMAIN NAMES CONTAINING ILLEGAL CHARACTERS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6ABC08-7C10-DD1A-F860-383686AB6AAE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3541CAD3-7962-0FCA-665D-410BE1E21E2E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F3AB2FBC-6D46-1A33-9D0B-ACA4BB952D51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39D97E-FC58-9C4E-59F4-70F7FA39429E}"/>
              </a:ext>
            </a:extLst>
          </p:cNvPr>
          <p:cNvCxnSpPr>
            <a:cxnSpLocks/>
          </p:cNvCxnSpPr>
          <p:nvPr/>
        </p:nvCxnSpPr>
        <p:spPr>
          <a:xfrm>
            <a:off x="2379058" y="1969230"/>
            <a:ext cx="258946" cy="0"/>
          </a:xfrm>
          <a:prstGeom prst="line">
            <a:avLst/>
          </a:prstGeom>
          <a:ln w="57150">
            <a:solidFill>
              <a:srgbClr val="FF47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A8101-5837-B142-9F96-DDFC5C6EA882}"/>
              </a:ext>
            </a:extLst>
          </p:cNvPr>
          <p:cNvCxnSpPr>
            <a:cxnSpLocks/>
          </p:cNvCxnSpPr>
          <p:nvPr/>
        </p:nvCxnSpPr>
        <p:spPr>
          <a:xfrm>
            <a:off x="2726985" y="1969230"/>
            <a:ext cx="303382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D592CA9-66AA-1962-083E-A2A6E4798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899" y="1559409"/>
            <a:ext cx="2857262" cy="25742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21B55D-54DD-914C-2C97-0CC9A64CD686}"/>
              </a:ext>
            </a:extLst>
          </p:cNvPr>
          <p:cNvSpPr/>
          <p:nvPr/>
        </p:nvSpPr>
        <p:spPr>
          <a:xfrm>
            <a:off x="10965712" y="1988031"/>
            <a:ext cx="573865" cy="233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7BF1C1-75EF-782D-540D-B5014BA3F40B}"/>
              </a:ext>
            </a:extLst>
          </p:cNvPr>
          <p:cNvSpPr/>
          <p:nvPr/>
        </p:nvSpPr>
        <p:spPr>
          <a:xfrm>
            <a:off x="8771622" y="1532463"/>
            <a:ext cx="2878678" cy="265413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67832521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814C2188-7E84-77AB-F5E9-B3A4CB48B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86" y="1739792"/>
            <a:ext cx="11029697" cy="46845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C60D49-5E0A-BBEC-9A4F-39CFE778FAB7}"/>
              </a:ext>
            </a:extLst>
          </p:cNvPr>
          <p:cNvCxnSpPr>
            <a:cxnSpLocks/>
          </p:cNvCxnSpPr>
          <p:nvPr/>
        </p:nvCxnSpPr>
        <p:spPr>
          <a:xfrm>
            <a:off x="6726955" y="4958029"/>
            <a:ext cx="3973792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DAF32AE-F2F7-8C5E-3B4A-D92037C9FD32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0EC6E33-42B7-CDA9-0B36-79AEF827F3AB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DOMAIN NAMES CONTAINING ILLEGAL CHARACTERS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6ABC08-7C10-DD1A-F860-383686AB6AAE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3541CAD3-7962-0FCA-665D-410BE1E21E2E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F3AB2FBC-6D46-1A33-9D0B-ACA4BB952D51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39D97E-FC58-9C4E-59F4-70F7FA39429E}"/>
              </a:ext>
            </a:extLst>
          </p:cNvPr>
          <p:cNvCxnSpPr>
            <a:cxnSpLocks/>
          </p:cNvCxnSpPr>
          <p:nvPr/>
        </p:nvCxnSpPr>
        <p:spPr>
          <a:xfrm>
            <a:off x="2379058" y="1969230"/>
            <a:ext cx="258946" cy="0"/>
          </a:xfrm>
          <a:prstGeom prst="line">
            <a:avLst/>
          </a:prstGeom>
          <a:ln w="57150">
            <a:solidFill>
              <a:srgbClr val="FF47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A8101-5837-B142-9F96-DDFC5C6EA882}"/>
              </a:ext>
            </a:extLst>
          </p:cNvPr>
          <p:cNvCxnSpPr>
            <a:cxnSpLocks/>
          </p:cNvCxnSpPr>
          <p:nvPr/>
        </p:nvCxnSpPr>
        <p:spPr>
          <a:xfrm>
            <a:off x="2726985" y="1969230"/>
            <a:ext cx="303382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D592CA9-66AA-1962-083E-A2A6E4798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899" y="1559409"/>
            <a:ext cx="2857262" cy="25742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21B55D-54DD-914C-2C97-0CC9A64CD686}"/>
              </a:ext>
            </a:extLst>
          </p:cNvPr>
          <p:cNvSpPr/>
          <p:nvPr/>
        </p:nvSpPr>
        <p:spPr>
          <a:xfrm>
            <a:off x="10965712" y="1988031"/>
            <a:ext cx="573865" cy="233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7BF1C1-75EF-782D-540D-B5014BA3F40B}"/>
              </a:ext>
            </a:extLst>
          </p:cNvPr>
          <p:cNvSpPr/>
          <p:nvPr/>
        </p:nvSpPr>
        <p:spPr>
          <a:xfrm>
            <a:off x="8771622" y="1532463"/>
            <a:ext cx="2878678" cy="265413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4754860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3D3D408F-5230-933E-2491-144D1DA39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72" y="1723166"/>
            <a:ext cx="11029697" cy="47175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C60D49-5E0A-BBEC-9A4F-39CFE778FAB7}"/>
              </a:ext>
            </a:extLst>
          </p:cNvPr>
          <p:cNvCxnSpPr>
            <a:cxnSpLocks/>
          </p:cNvCxnSpPr>
          <p:nvPr/>
        </p:nvCxnSpPr>
        <p:spPr>
          <a:xfrm>
            <a:off x="6726955" y="4958029"/>
            <a:ext cx="4715214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DAF32AE-F2F7-8C5E-3B4A-D92037C9FD32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0EC6E33-42B7-CDA9-0B36-79AEF827F3AB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DOMAIN NAMES CONTAINING ILLEGAL CHARACTERS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6ABC08-7C10-DD1A-F860-383686AB6AAE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3541CAD3-7962-0FCA-665D-410BE1E21E2E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F3AB2FBC-6D46-1A33-9D0B-ACA4BB952D51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39D97E-FC58-9C4E-59F4-70F7FA39429E}"/>
              </a:ext>
            </a:extLst>
          </p:cNvPr>
          <p:cNvCxnSpPr>
            <a:cxnSpLocks/>
          </p:cNvCxnSpPr>
          <p:nvPr/>
        </p:nvCxnSpPr>
        <p:spPr>
          <a:xfrm>
            <a:off x="2379058" y="1969230"/>
            <a:ext cx="258946" cy="0"/>
          </a:xfrm>
          <a:prstGeom prst="line">
            <a:avLst/>
          </a:prstGeom>
          <a:ln w="57150">
            <a:solidFill>
              <a:srgbClr val="FF47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A8101-5837-B142-9F96-DDFC5C6EA882}"/>
              </a:ext>
            </a:extLst>
          </p:cNvPr>
          <p:cNvCxnSpPr>
            <a:cxnSpLocks/>
          </p:cNvCxnSpPr>
          <p:nvPr/>
        </p:nvCxnSpPr>
        <p:spPr>
          <a:xfrm>
            <a:off x="2726985" y="1969230"/>
            <a:ext cx="303382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D592CA9-66AA-1962-083E-A2A6E4798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899" y="1559409"/>
            <a:ext cx="2857262" cy="25742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21B55D-54DD-914C-2C97-0CC9A64CD686}"/>
              </a:ext>
            </a:extLst>
          </p:cNvPr>
          <p:cNvSpPr/>
          <p:nvPr/>
        </p:nvSpPr>
        <p:spPr>
          <a:xfrm>
            <a:off x="10965712" y="1988031"/>
            <a:ext cx="573865" cy="233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7BF1C1-75EF-782D-540D-B5014BA3F40B}"/>
              </a:ext>
            </a:extLst>
          </p:cNvPr>
          <p:cNvSpPr/>
          <p:nvPr/>
        </p:nvSpPr>
        <p:spPr>
          <a:xfrm>
            <a:off x="8771622" y="1532463"/>
            <a:ext cx="2878678" cy="265413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A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EBFB74-D652-14EB-8ACB-BB895D5D858D}"/>
              </a:ext>
            </a:extLst>
          </p:cNvPr>
          <p:cNvCxnSpPr>
            <a:cxnSpLocks/>
          </p:cNvCxnSpPr>
          <p:nvPr/>
        </p:nvCxnSpPr>
        <p:spPr>
          <a:xfrm>
            <a:off x="445724" y="5193557"/>
            <a:ext cx="460364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775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343D85-3DAA-B35D-414E-539C4A387198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3048A11A-E586-F50F-FDC6-BAE33ED5EE86}"/>
              </a:ext>
            </a:extLst>
          </p:cNvPr>
          <p:cNvSpPr txBox="1"/>
          <p:nvPr/>
        </p:nvSpPr>
        <p:spPr>
          <a:xfrm>
            <a:off x="461337" y="2214532"/>
            <a:ext cx="11395263" cy="2861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Public DNS resolver (Google, Cloudflare, Quad9, OpenDNS ..)</a:t>
            </a: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DNS server running in your network e.g., your home network router</a:t>
            </a: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DNS server of your ISP, your employer, school, coffee shop ..</a:t>
            </a: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DNS resolver running on your system (</a:t>
            </a:r>
            <a:r>
              <a:rPr lang="en-US" sz="2800" spc="94" dirty="0" err="1">
                <a:solidFill>
                  <a:srgbClr val="FFFFFF"/>
                </a:solidFill>
                <a:latin typeface="Nimbus Sans L 1"/>
              </a:rPr>
              <a:t>systemd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-resolved ..)</a:t>
            </a:r>
          </a:p>
          <a:p>
            <a:pPr>
              <a:lnSpc>
                <a:spcPts val="1648"/>
              </a:lnSpc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Any custom-built DNS resolver</a:t>
            </a:r>
            <a:endParaRPr lang="en-US" sz="1177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26D0231F-370B-D7AB-BEB8-D5F39746A30C}"/>
              </a:ext>
            </a:extLst>
          </p:cNvPr>
          <p:cNvSpPr/>
          <p:nvPr/>
        </p:nvSpPr>
        <p:spPr>
          <a:xfrm rot="8125329">
            <a:off x="6777986" y="5021476"/>
            <a:ext cx="419686" cy="745515"/>
          </a:xfrm>
          <a:prstGeom prst="downArrow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>
              <a:solidFill>
                <a:srgbClr val="FF4713"/>
              </a:solidFill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CE5D77C9-AF86-A949-1B5E-9A05D98FCD6A}"/>
              </a:ext>
            </a:extLst>
          </p:cNvPr>
          <p:cNvSpPr txBox="1"/>
          <p:nvPr/>
        </p:nvSpPr>
        <p:spPr>
          <a:xfrm>
            <a:off x="7398930" y="5754029"/>
            <a:ext cx="3810464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FF4713"/>
                </a:solidFill>
                <a:latin typeface="Nimbus Sans L 4"/>
              </a:rPr>
              <a:t>OUR FOCUS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FF4713"/>
              </a:solidFill>
              <a:latin typeface="Nimbus Sans L 4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B87DA69-D2A7-77CD-3117-86CFADD26DDA}"/>
              </a:ext>
            </a:extLst>
          </p:cNvPr>
          <p:cNvSpPr/>
          <p:nvPr/>
        </p:nvSpPr>
        <p:spPr>
          <a:xfrm>
            <a:off x="267630" y="1907928"/>
            <a:ext cx="11285034" cy="3048912"/>
          </a:xfrm>
          <a:prstGeom prst="roundRect">
            <a:avLst/>
          </a:prstGeom>
          <a:noFill/>
          <a:ln w="19050">
            <a:solidFill>
              <a:srgbClr val="FF4713"/>
            </a:solidFill>
            <a:prstDash val="dash"/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24FED33F-D25D-7537-0BC4-2CD32D9E2850}"/>
              </a:ext>
            </a:extLst>
          </p:cNvPr>
          <p:cNvSpPr txBox="1"/>
          <p:nvPr/>
        </p:nvSpPr>
        <p:spPr>
          <a:xfrm>
            <a:off x="3419999" y="718699"/>
            <a:ext cx="8459705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DNS RESOLVERS – EXAMPLES</a:t>
            </a:r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F76B1F46-B49A-DF95-30FA-DE7ADB0C7244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5" name="AutoShape 7">
              <a:extLst>
                <a:ext uri="{FF2B5EF4-FFF2-40B4-BE49-F238E27FC236}">
                  <a16:creationId xmlns:a16="http://schemas.microsoft.com/office/drawing/2014/main" id="{74F3AECE-276D-C3D9-BEB9-88C4AC69C77C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6" name="AutoShape 8">
              <a:extLst>
                <a:ext uri="{FF2B5EF4-FFF2-40B4-BE49-F238E27FC236}">
                  <a16:creationId xmlns:a16="http://schemas.microsoft.com/office/drawing/2014/main" id="{59A368D8-2C30-329E-9269-5BEE7E07D0B2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293532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computer screen with numbers and letters&#10;&#10;Description automatically generated">
            <a:extLst>
              <a:ext uri="{FF2B5EF4-FFF2-40B4-BE49-F238E27FC236}">
                <a16:creationId xmlns:a16="http://schemas.microsoft.com/office/drawing/2014/main" id="{554396DF-71F2-6A54-0112-64C4BD1E2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46" y="1725899"/>
            <a:ext cx="10959341" cy="37168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AF32AE-F2F7-8C5E-3B4A-D92037C9FD32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0EC6E33-42B7-CDA9-0B36-79AEF827F3AB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DOMAIN NAMES CONTAINING ILLEGAL CHARACTERS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6ABC08-7C10-DD1A-F860-383686AB6AAE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3541CAD3-7962-0FCA-665D-410BE1E21E2E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F3AB2FBC-6D46-1A33-9D0B-ACA4BB952D51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39D97E-FC58-9C4E-59F4-70F7FA39429E}"/>
              </a:ext>
            </a:extLst>
          </p:cNvPr>
          <p:cNvCxnSpPr>
            <a:cxnSpLocks/>
          </p:cNvCxnSpPr>
          <p:nvPr/>
        </p:nvCxnSpPr>
        <p:spPr>
          <a:xfrm>
            <a:off x="2379058" y="1969230"/>
            <a:ext cx="258946" cy="0"/>
          </a:xfrm>
          <a:prstGeom prst="line">
            <a:avLst/>
          </a:prstGeom>
          <a:ln w="57150">
            <a:solidFill>
              <a:srgbClr val="FF47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BA8101-5837-B142-9F96-DDFC5C6EA882}"/>
              </a:ext>
            </a:extLst>
          </p:cNvPr>
          <p:cNvCxnSpPr>
            <a:cxnSpLocks/>
          </p:cNvCxnSpPr>
          <p:nvPr/>
        </p:nvCxnSpPr>
        <p:spPr>
          <a:xfrm>
            <a:off x="2726985" y="1969230"/>
            <a:ext cx="303382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EBFB74-D652-14EB-8ACB-BB895D5D858D}"/>
              </a:ext>
            </a:extLst>
          </p:cNvPr>
          <p:cNvCxnSpPr>
            <a:cxnSpLocks/>
          </p:cNvCxnSpPr>
          <p:nvPr/>
        </p:nvCxnSpPr>
        <p:spPr>
          <a:xfrm>
            <a:off x="7070969" y="4204342"/>
            <a:ext cx="1233446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8188BA-4722-08BD-3CFC-805EE7C07AF6}"/>
              </a:ext>
            </a:extLst>
          </p:cNvPr>
          <p:cNvCxnSpPr>
            <a:cxnSpLocks/>
          </p:cNvCxnSpPr>
          <p:nvPr/>
        </p:nvCxnSpPr>
        <p:spPr>
          <a:xfrm>
            <a:off x="728175" y="2211483"/>
            <a:ext cx="35695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0D1129-FFC6-9B80-91DC-68E01F0E1037}"/>
              </a:ext>
            </a:extLst>
          </p:cNvPr>
          <p:cNvCxnSpPr>
            <a:cxnSpLocks/>
          </p:cNvCxnSpPr>
          <p:nvPr/>
        </p:nvCxnSpPr>
        <p:spPr>
          <a:xfrm>
            <a:off x="6487498" y="4955258"/>
            <a:ext cx="1359719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0674E61-0AB3-55FF-3D27-A534965B30F2}"/>
              </a:ext>
            </a:extLst>
          </p:cNvPr>
          <p:cNvCxnSpPr>
            <a:cxnSpLocks/>
          </p:cNvCxnSpPr>
          <p:nvPr/>
        </p:nvCxnSpPr>
        <p:spPr>
          <a:xfrm>
            <a:off x="6487498" y="4692022"/>
            <a:ext cx="181691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21AC35-73EE-8109-1113-3C9F5CBCC2A8}"/>
              </a:ext>
            </a:extLst>
          </p:cNvPr>
          <p:cNvCxnSpPr>
            <a:cxnSpLocks/>
          </p:cNvCxnSpPr>
          <p:nvPr/>
        </p:nvCxnSpPr>
        <p:spPr>
          <a:xfrm>
            <a:off x="6487498" y="4453724"/>
            <a:ext cx="181691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7904A85-27B2-E3F8-BA43-6FA43BF3A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899" y="1559409"/>
            <a:ext cx="2857262" cy="257427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ECE6B0D-0161-1B2D-C7C9-DBEAA2200E48}"/>
              </a:ext>
            </a:extLst>
          </p:cNvPr>
          <p:cNvSpPr/>
          <p:nvPr/>
        </p:nvSpPr>
        <p:spPr>
          <a:xfrm>
            <a:off x="10965712" y="1988031"/>
            <a:ext cx="573865" cy="233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17EB50B-8A14-A13F-DB79-5AD0F17E9A64}"/>
              </a:ext>
            </a:extLst>
          </p:cNvPr>
          <p:cNvSpPr/>
          <p:nvPr/>
        </p:nvSpPr>
        <p:spPr>
          <a:xfrm>
            <a:off x="8771622" y="1532463"/>
            <a:ext cx="2878678" cy="265413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id="{2A6B9EC8-A475-E787-F40C-B520224F2D81}"/>
              </a:ext>
            </a:extLst>
          </p:cNvPr>
          <p:cNvSpPr txBox="1"/>
          <p:nvPr/>
        </p:nvSpPr>
        <p:spPr>
          <a:xfrm>
            <a:off x="995009" y="5567374"/>
            <a:ext cx="4849980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We got malformed DNS packet.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32" name="TextBox 5">
            <a:extLst>
              <a:ext uri="{FF2B5EF4-FFF2-40B4-BE49-F238E27FC236}">
                <a16:creationId xmlns:a16="http://schemas.microsoft.com/office/drawing/2014/main" id="{356FD406-97CC-9923-A07B-D212CCB18FD7}"/>
              </a:ext>
            </a:extLst>
          </p:cNvPr>
          <p:cNvSpPr txBox="1"/>
          <p:nvPr/>
        </p:nvSpPr>
        <p:spPr>
          <a:xfrm>
            <a:off x="8810651" y="5567373"/>
            <a:ext cx="2349630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Why?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</p:spTree>
    <p:extLst>
      <p:ext uri="{BB962C8B-B14F-4D97-AF65-F5344CB8AC3E}">
        <p14:creationId xmlns:p14="http://schemas.microsoft.com/office/powerpoint/2010/main" val="27793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3048A11A-E586-F50F-FDC6-BAE33ED5EE86}"/>
              </a:ext>
            </a:extLst>
          </p:cNvPr>
          <p:cNvSpPr txBox="1"/>
          <p:nvPr/>
        </p:nvSpPr>
        <p:spPr>
          <a:xfrm>
            <a:off x="458607" y="3253603"/>
            <a:ext cx="10991271" cy="1046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spc="94" dirty="0">
                <a:solidFill>
                  <a:srgbClr val="FFFFFF"/>
                </a:solidFill>
                <a:latin typeface="Nimbus Sans L 1"/>
                <a:hlinkClick r:id="rId3"/>
              </a:rPr>
              <a:t>RFC 1035 section 2.3.4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dictates the following 2 limitations with regards to domain name lengths:</a:t>
            </a:r>
          </a:p>
          <a:p>
            <a:endParaRPr lang="en-US" spc="94" dirty="0">
              <a:solidFill>
                <a:srgbClr val="FFFFFF"/>
              </a:solidFill>
              <a:latin typeface="Nimbus Sans L 1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FD488-1E7C-C0B7-5BA4-7DBD150DE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39" y="2390092"/>
            <a:ext cx="10185154" cy="3529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47D297-64C3-1103-FCE1-9E7EE4192E73}"/>
              </a:ext>
            </a:extLst>
          </p:cNvPr>
          <p:cNvCxnSpPr>
            <a:cxnSpLocks/>
          </p:cNvCxnSpPr>
          <p:nvPr/>
        </p:nvCxnSpPr>
        <p:spPr>
          <a:xfrm>
            <a:off x="1222054" y="2691024"/>
            <a:ext cx="6595009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">
            <a:extLst>
              <a:ext uri="{FF2B5EF4-FFF2-40B4-BE49-F238E27FC236}">
                <a16:creationId xmlns:a16="http://schemas.microsoft.com/office/drawing/2014/main" id="{A8E5897A-3DE2-9878-91E3-7982C45DEDE5}"/>
              </a:ext>
            </a:extLst>
          </p:cNvPr>
          <p:cNvSpPr txBox="1"/>
          <p:nvPr/>
        </p:nvSpPr>
        <p:spPr>
          <a:xfrm>
            <a:off x="4210676" y="2689586"/>
            <a:ext cx="1186714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sz="2400" b="1" dirty="0">
                <a:solidFill>
                  <a:srgbClr val="FFFF00"/>
                </a:solidFill>
                <a:latin typeface="Calibri" panose="020F0502020204030204"/>
              </a:rPr>
              <a:t>55</a:t>
            </a:r>
            <a:endParaRPr lang="en-AE" sz="2400" dirty="0">
              <a:solidFill>
                <a:srgbClr val="FFFF00"/>
              </a:solidFill>
              <a:latin typeface="Calibri" panose="020F0502020204030204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6E8E4E-D906-AD81-782B-0FD5FD8D11E3}"/>
              </a:ext>
            </a:extLst>
          </p:cNvPr>
          <p:cNvCxnSpPr>
            <a:cxnSpLocks/>
          </p:cNvCxnSpPr>
          <p:nvPr/>
        </p:nvCxnSpPr>
        <p:spPr>
          <a:xfrm flipV="1">
            <a:off x="458607" y="2451172"/>
            <a:ext cx="8129547" cy="58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9D3EC207-1231-3EBA-A41E-B5805F06412B}"/>
              </a:ext>
            </a:extLst>
          </p:cNvPr>
          <p:cNvSpPr txBox="1"/>
          <p:nvPr/>
        </p:nvSpPr>
        <p:spPr>
          <a:xfrm>
            <a:off x="4206011" y="2074091"/>
            <a:ext cx="1186714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sz="2400" b="1" dirty="0">
                <a:solidFill>
                  <a:srgbClr val="FFC000"/>
                </a:solidFill>
                <a:latin typeface="Calibri" panose="020F0502020204030204"/>
              </a:rPr>
              <a:t>67</a:t>
            </a:r>
            <a:endParaRPr lang="en-AE" sz="2400" dirty="0">
              <a:solidFill>
                <a:srgbClr val="FFC000"/>
              </a:solidFill>
              <a:latin typeface="Calibri" panose="020F0502020204030204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648D15E3-C58D-3156-B08A-9035F7933510}"/>
              </a:ext>
            </a:extLst>
          </p:cNvPr>
          <p:cNvSpPr txBox="1"/>
          <p:nvPr/>
        </p:nvSpPr>
        <p:spPr>
          <a:xfrm>
            <a:off x="1049324" y="4212063"/>
            <a:ext cx="5222004" cy="1497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819120" lvl="1" indent="-514350">
              <a:buFont typeface="+mj-lt"/>
              <a:buAutoNum type="arabicPeriod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 label (a single domain component) length must not exceed 63 bytes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72E649A-C6D2-802E-8C41-2DCAC61C6039}"/>
              </a:ext>
            </a:extLst>
          </p:cNvPr>
          <p:cNvSpPr txBox="1"/>
          <p:nvPr/>
        </p:nvSpPr>
        <p:spPr>
          <a:xfrm>
            <a:off x="6187124" y="4212063"/>
            <a:ext cx="4955552" cy="1497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819120" lvl="1" indent="-514350">
              <a:buFont typeface="+mj-lt"/>
              <a:buAutoNum type="arabicPeriod" startAt="2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 domain name length must not exceed 255 bytes in total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D3163E-BC19-65CD-649A-45DD04E9A1DF}"/>
              </a:ext>
            </a:extLst>
          </p:cNvPr>
          <p:cNvSpPr/>
          <p:nvPr/>
        </p:nvSpPr>
        <p:spPr>
          <a:xfrm>
            <a:off x="1213807" y="4413220"/>
            <a:ext cx="4596274" cy="135639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18661E-12CB-C1CD-64CB-C51A1B065BC0}"/>
              </a:ext>
            </a:extLst>
          </p:cNvPr>
          <p:cNvSpPr/>
          <p:nvPr/>
        </p:nvSpPr>
        <p:spPr>
          <a:xfrm>
            <a:off x="6381919" y="4413220"/>
            <a:ext cx="4380488" cy="135639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rtlCol="0" anchor="ctr"/>
          <a:lstStyle/>
          <a:p>
            <a:pPr algn="l"/>
            <a:endParaRPr lang="en-AE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B6543A-9CB4-44F4-9726-5F5C46F1338C}"/>
              </a:ext>
            </a:extLst>
          </p:cNvPr>
          <p:cNvSpPr/>
          <p:nvPr/>
        </p:nvSpPr>
        <p:spPr>
          <a:xfrm>
            <a:off x="396087" y="2392181"/>
            <a:ext cx="10185154" cy="35280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rtlCol="0" anchor="ctr"/>
          <a:lstStyle/>
          <a:p>
            <a:pPr algn="l"/>
            <a:endParaRPr lang="en-AE" dirty="0">
              <a:solidFill>
                <a:srgbClr val="FF0000"/>
              </a:solidFill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7C5D3553-AA2C-B3A7-39CC-93049A1FEED5}"/>
              </a:ext>
            </a:extLst>
          </p:cNvPr>
          <p:cNvSpPr txBox="1"/>
          <p:nvPr/>
        </p:nvSpPr>
        <p:spPr>
          <a:xfrm>
            <a:off x="2083771" y="5827003"/>
            <a:ext cx="3393217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This is the problem.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04683955-A7D0-053E-9157-035526D7A2A6}"/>
              </a:ext>
            </a:extLst>
          </p:cNvPr>
          <p:cNvSpPr txBox="1"/>
          <p:nvPr/>
        </p:nvSpPr>
        <p:spPr>
          <a:xfrm>
            <a:off x="9857399" y="2670834"/>
            <a:ext cx="1186714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sz="3600" b="1" dirty="0">
                <a:solidFill>
                  <a:srgbClr val="92D050"/>
                </a:solidFill>
                <a:latin typeface="Calibri" panose="020F0502020204030204"/>
              </a:rPr>
              <a:t>83</a:t>
            </a:r>
            <a:endParaRPr lang="en-AE" sz="2400" dirty="0">
              <a:solidFill>
                <a:srgbClr val="92D050"/>
              </a:solidFill>
              <a:latin typeface="Calibri" panose="020F0502020204030204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D9AC003C-D75E-4B2A-3E2E-7E9491552B23}"/>
              </a:ext>
            </a:extLst>
          </p:cNvPr>
          <p:cNvSpPr txBox="1"/>
          <p:nvPr/>
        </p:nvSpPr>
        <p:spPr>
          <a:xfrm>
            <a:off x="7554726" y="5822537"/>
            <a:ext cx="2707567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No problem here.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24" name="TextBox 5">
            <a:extLst>
              <a:ext uri="{FF2B5EF4-FFF2-40B4-BE49-F238E27FC236}">
                <a16:creationId xmlns:a16="http://schemas.microsoft.com/office/drawing/2014/main" id="{D9988D6C-ACD2-7F56-36A7-63D619099A24}"/>
              </a:ext>
            </a:extLst>
          </p:cNvPr>
          <p:cNvSpPr txBox="1"/>
          <p:nvPr/>
        </p:nvSpPr>
        <p:spPr>
          <a:xfrm>
            <a:off x="10262294" y="2074100"/>
            <a:ext cx="1186714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sz="2400" b="1" dirty="0">
                <a:solidFill>
                  <a:srgbClr val="FFC000"/>
                </a:solidFill>
                <a:latin typeface="Calibri" panose="020F0502020204030204"/>
              </a:rPr>
              <a:t>3</a:t>
            </a:r>
            <a:endParaRPr lang="en-AE" sz="2400" dirty="0">
              <a:solidFill>
                <a:srgbClr val="FFC000"/>
              </a:solidFill>
              <a:latin typeface="Calibri" panose="020F0502020204030204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FEAA4A-1170-D177-3FF3-566D666C1585}"/>
              </a:ext>
            </a:extLst>
          </p:cNvPr>
          <p:cNvCxnSpPr>
            <a:cxnSpLocks/>
          </p:cNvCxnSpPr>
          <p:nvPr/>
        </p:nvCxnSpPr>
        <p:spPr>
          <a:xfrm>
            <a:off x="8709197" y="2450799"/>
            <a:ext cx="132889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5">
            <a:extLst>
              <a:ext uri="{FF2B5EF4-FFF2-40B4-BE49-F238E27FC236}">
                <a16:creationId xmlns:a16="http://schemas.microsoft.com/office/drawing/2014/main" id="{0B400F79-7049-5D12-B195-860B1F7AD5AF}"/>
              </a:ext>
            </a:extLst>
          </p:cNvPr>
          <p:cNvSpPr txBox="1"/>
          <p:nvPr/>
        </p:nvSpPr>
        <p:spPr>
          <a:xfrm>
            <a:off x="9184680" y="2078558"/>
            <a:ext cx="1186714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sz="2400" b="1" dirty="0">
                <a:solidFill>
                  <a:srgbClr val="FFC000"/>
                </a:solidFill>
                <a:latin typeface="Calibri" panose="020F0502020204030204"/>
              </a:rPr>
              <a:t>11</a:t>
            </a:r>
            <a:endParaRPr lang="en-AE" sz="2400" dirty="0">
              <a:solidFill>
                <a:srgbClr val="FFC000"/>
              </a:solidFill>
              <a:latin typeface="Calibri" panose="020F0502020204030204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ED16AB8-CEC9-4128-E9CD-78E702143FD2}"/>
              </a:ext>
            </a:extLst>
          </p:cNvPr>
          <p:cNvCxnSpPr>
            <a:cxnSpLocks/>
          </p:cNvCxnSpPr>
          <p:nvPr/>
        </p:nvCxnSpPr>
        <p:spPr>
          <a:xfrm>
            <a:off x="10159139" y="2450799"/>
            <a:ext cx="3544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83A9E7D6-CB21-7F61-A278-49C95F4B5F27}"/>
              </a:ext>
            </a:extLst>
          </p:cNvPr>
          <p:cNvSpPr/>
          <p:nvPr/>
        </p:nvSpPr>
        <p:spPr>
          <a:xfrm>
            <a:off x="4145998" y="2091062"/>
            <a:ext cx="418455" cy="34343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rtlCol="0" anchor="ctr"/>
          <a:lstStyle/>
          <a:p>
            <a:pPr algn="l"/>
            <a:endParaRPr lang="en-AE" dirty="0">
              <a:solidFill>
                <a:srgbClr val="FFC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5F7BBC-338A-90D2-68FC-7E58664367EC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CA7433-99BD-0732-E6DC-0FACCAA40D56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DOMAIN NAMES CONTAINING ILLEGAL CHARACTERS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1D83AC9-D00F-F780-59D0-76A49944AC1B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28" name="AutoShape 7">
              <a:extLst>
                <a:ext uri="{FF2B5EF4-FFF2-40B4-BE49-F238E27FC236}">
                  <a16:creationId xmlns:a16="http://schemas.microsoft.com/office/drawing/2014/main" id="{3FCAF729-8055-B6D6-665B-2440531E797B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29" name="AutoShape 8">
              <a:extLst>
                <a:ext uri="{FF2B5EF4-FFF2-40B4-BE49-F238E27FC236}">
                  <a16:creationId xmlns:a16="http://schemas.microsoft.com/office/drawing/2014/main" id="{0F9B771B-6CD1-D313-9E95-814DD5C002B0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B6DDB98-F3CE-6F98-CABF-A913609E23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96" y="1725365"/>
            <a:ext cx="5085504" cy="24137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F39BD0-B36C-ABE3-CD6C-9D64275028C0}"/>
              </a:ext>
            </a:extLst>
          </p:cNvPr>
          <p:cNvCxnSpPr>
            <a:cxnSpLocks/>
          </p:cNvCxnSpPr>
          <p:nvPr/>
        </p:nvCxnSpPr>
        <p:spPr>
          <a:xfrm>
            <a:off x="2379058" y="1969230"/>
            <a:ext cx="258946" cy="0"/>
          </a:xfrm>
          <a:prstGeom prst="line">
            <a:avLst/>
          </a:prstGeom>
          <a:ln w="57150">
            <a:solidFill>
              <a:srgbClr val="FF47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C54574-7D43-A206-1DC1-AB39C1AE8CF1}"/>
              </a:ext>
            </a:extLst>
          </p:cNvPr>
          <p:cNvCxnSpPr>
            <a:cxnSpLocks/>
          </p:cNvCxnSpPr>
          <p:nvPr/>
        </p:nvCxnSpPr>
        <p:spPr>
          <a:xfrm>
            <a:off x="2726985" y="1969230"/>
            <a:ext cx="303382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EB1504-B078-63DD-ED76-E19217BB5C18}"/>
              </a:ext>
            </a:extLst>
          </p:cNvPr>
          <p:cNvCxnSpPr>
            <a:cxnSpLocks/>
          </p:cNvCxnSpPr>
          <p:nvPr/>
        </p:nvCxnSpPr>
        <p:spPr>
          <a:xfrm>
            <a:off x="3620362" y="6205020"/>
            <a:ext cx="1258765" cy="0"/>
          </a:xfrm>
          <a:prstGeom prst="line">
            <a:avLst/>
          </a:prstGeom>
          <a:ln w="28575">
            <a:solidFill>
              <a:srgbClr val="FF471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49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10" grpId="0" animBg="1"/>
      <p:bldP spid="13" grpId="0" animBg="1"/>
      <p:bldP spid="16" grpId="0" animBg="1"/>
      <p:bldP spid="17" grpId="0"/>
      <p:bldP spid="19" grpId="0"/>
      <p:bldP spid="20" grpId="0"/>
      <p:bldP spid="24" grpId="0"/>
      <p:bldP spid="30" grpId="0"/>
      <p:bldP spid="3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12BAA11-B9AD-379D-2411-BCAE46F8FCF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186" y="2209125"/>
            <a:ext cx="9992876" cy="29304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A738159-09BF-BD5A-30DB-DC4861788EEF}"/>
              </a:ext>
            </a:extLst>
          </p:cNvPr>
          <p:cNvSpPr txBox="1"/>
          <p:nvPr/>
        </p:nvSpPr>
        <p:spPr>
          <a:xfrm>
            <a:off x="1308289" y="1546576"/>
            <a:ext cx="4833493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bigcname.dnslabtest1.com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B0A388-EEBB-E862-ACF4-F7F6CFA39D62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ACF419A6-5728-BA0A-D73B-15ACD72F38A4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DOMAIN NAMES OF ILLEGAL LENGTHS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D60D1C-4B0A-369A-B416-C4B8ADF0CC61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05CE7972-72B0-D133-64A6-C1624B623210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F2FC1582-4DFB-0E3B-CF7C-AFDA904268BD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291083561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057B6FF8-7CB9-DDA8-DDBB-78483D3AB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3" y="1432742"/>
            <a:ext cx="10170454" cy="44991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1763CC-359B-79EB-6501-0209782BBADA}"/>
              </a:ext>
            </a:extLst>
          </p:cNvPr>
          <p:cNvCxnSpPr>
            <a:cxnSpLocks/>
          </p:cNvCxnSpPr>
          <p:nvPr/>
        </p:nvCxnSpPr>
        <p:spPr>
          <a:xfrm>
            <a:off x="2114263" y="1695971"/>
            <a:ext cx="152940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4F24F9C-4F04-A1DE-88AC-3EC585E6EB68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E46F6-B798-29EC-E822-D05659A14D2E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DOMAIN NAMES OF ILLEGAL LENGTHS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711E12-4789-AB11-7ED9-6CA58D2591E2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4215A409-CF06-6521-236A-1782C0A45A74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993BC28B-4E16-0A77-61D2-6DFD20B3FE41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BAE4DA-8219-BF9C-9E5D-F09A48675C0C}"/>
              </a:ext>
            </a:extLst>
          </p:cNvPr>
          <p:cNvCxnSpPr>
            <a:cxnSpLocks/>
          </p:cNvCxnSpPr>
          <p:nvPr/>
        </p:nvCxnSpPr>
        <p:spPr>
          <a:xfrm>
            <a:off x="2350758" y="1694623"/>
            <a:ext cx="152940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D4F863-85BD-09CD-FC56-F115FEB64A7E}"/>
              </a:ext>
            </a:extLst>
          </p:cNvPr>
          <p:cNvCxnSpPr>
            <a:cxnSpLocks/>
          </p:cNvCxnSpPr>
          <p:nvPr/>
        </p:nvCxnSpPr>
        <p:spPr>
          <a:xfrm>
            <a:off x="2584078" y="1693275"/>
            <a:ext cx="152940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2A0FD3-7DC8-AC78-A793-3448E7161BC5}"/>
              </a:ext>
            </a:extLst>
          </p:cNvPr>
          <p:cNvCxnSpPr>
            <a:cxnSpLocks/>
          </p:cNvCxnSpPr>
          <p:nvPr/>
        </p:nvCxnSpPr>
        <p:spPr>
          <a:xfrm>
            <a:off x="6691967" y="4646867"/>
            <a:ext cx="544055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021DC7-C030-95F5-AE60-440230F80296}"/>
              </a:ext>
            </a:extLst>
          </p:cNvPr>
          <p:cNvCxnSpPr>
            <a:cxnSpLocks/>
          </p:cNvCxnSpPr>
          <p:nvPr/>
        </p:nvCxnSpPr>
        <p:spPr>
          <a:xfrm>
            <a:off x="7383047" y="4648694"/>
            <a:ext cx="544055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ED0B89-AB30-16D1-CE51-09A5BCF8D172}"/>
              </a:ext>
            </a:extLst>
          </p:cNvPr>
          <p:cNvCxnSpPr>
            <a:cxnSpLocks/>
          </p:cNvCxnSpPr>
          <p:nvPr/>
        </p:nvCxnSpPr>
        <p:spPr>
          <a:xfrm>
            <a:off x="8064602" y="4647346"/>
            <a:ext cx="544055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1BA70E7-E099-1CFB-56CB-301E4484644D}"/>
              </a:ext>
            </a:extLst>
          </p:cNvPr>
          <p:cNvCxnSpPr>
            <a:cxnSpLocks/>
          </p:cNvCxnSpPr>
          <p:nvPr/>
        </p:nvCxnSpPr>
        <p:spPr>
          <a:xfrm>
            <a:off x="2010788" y="1312269"/>
            <a:ext cx="152940" cy="160574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629710-38B1-63E9-C43B-20D3EBF2BECB}"/>
              </a:ext>
            </a:extLst>
          </p:cNvPr>
          <p:cNvSpPr txBox="1"/>
          <p:nvPr/>
        </p:nvSpPr>
        <p:spPr>
          <a:xfrm>
            <a:off x="1524699" y="1048314"/>
            <a:ext cx="458212" cy="276999"/>
          </a:xfrm>
          <a:prstGeom prst="rect">
            <a:avLst/>
          </a:prstGeom>
          <a:ln w="28575">
            <a:solidFill>
              <a:srgbClr val="00FE00"/>
            </a:solidFill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3FAF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size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1BFABDF8-91BA-BF46-BF0B-78B007D77E1A}"/>
              </a:ext>
            </a:extLst>
          </p:cNvPr>
          <p:cNvSpPr txBox="1"/>
          <p:nvPr/>
        </p:nvSpPr>
        <p:spPr>
          <a:xfrm>
            <a:off x="2239040" y="1045163"/>
            <a:ext cx="458212" cy="276999"/>
          </a:xfrm>
          <a:prstGeom prst="rect">
            <a:avLst/>
          </a:prstGeom>
          <a:ln w="28575">
            <a:solidFill>
              <a:srgbClr val="00FE00"/>
            </a:solidFill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dirty="0">
                <a:solidFill>
                  <a:srgbClr val="73FAFE"/>
                </a:solidFill>
                <a:latin typeface="Calibri" panose="020F0502020204030204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Calibri" panose="020F0502020204030204"/>
              </a:rPr>
              <a:t>size</a:t>
            </a:r>
            <a:r>
              <a:rPr lang="en-US" sz="1800" dirty="0">
                <a:solidFill>
                  <a:srgbClr val="FFC000"/>
                </a:solidFill>
                <a:latin typeface="Calibri" panose="020F0502020204030204"/>
              </a:rPr>
              <a:t>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E62D65-D052-E9E0-0DE2-DADC52FDF9F1}"/>
              </a:ext>
            </a:extLst>
          </p:cNvPr>
          <p:cNvCxnSpPr>
            <a:cxnSpLocks/>
          </p:cNvCxnSpPr>
          <p:nvPr/>
        </p:nvCxnSpPr>
        <p:spPr>
          <a:xfrm flipH="1">
            <a:off x="2702990" y="1343217"/>
            <a:ext cx="165495" cy="129626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5">
            <a:extLst>
              <a:ext uri="{FF2B5EF4-FFF2-40B4-BE49-F238E27FC236}">
                <a16:creationId xmlns:a16="http://schemas.microsoft.com/office/drawing/2014/main" id="{97DE69D6-6667-B44C-7475-2293AF39580C}"/>
              </a:ext>
            </a:extLst>
          </p:cNvPr>
          <p:cNvSpPr txBox="1"/>
          <p:nvPr/>
        </p:nvSpPr>
        <p:spPr>
          <a:xfrm>
            <a:off x="2934877" y="1059238"/>
            <a:ext cx="450086" cy="276999"/>
          </a:xfrm>
          <a:prstGeom prst="rect">
            <a:avLst/>
          </a:prstGeom>
          <a:ln w="28575">
            <a:solidFill>
              <a:srgbClr val="00FE00"/>
            </a:solidFill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 panose="020F0502020204030204"/>
              </a:rPr>
              <a:t> size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2FF34E-DE68-2A1D-478C-C0C04E401A3D}"/>
              </a:ext>
            </a:extLst>
          </p:cNvPr>
          <p:cNvCxnSpPr>
            <a:cxnSpLocks/>
          </p:cNvCxnSpPr>
          <p:nvPr/>
        </p:nvCxnSpPr>
        <p:spPr>
          <a:xfrm flipH="1">
            <a:off x="2435029" y="1304373"/>
            <a:ext cx="68669" cy="168470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76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20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7A422CFE-0765-AB9A-7EBD-F47ADA903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2" y="1439091"/>
            <a:ext cx="10298988" cy="49173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1763CC-359B-79EB-6501-0209782BBADA}"/>
              </a:ext>
            </a:extLst>
          </p:cNvPr>
          <p:cNvCxnSpPr>
            <a:cxnSpLocks/>
          </p:cNvCxnSpPr>
          <p:nvPr/>
        </p:nvCxnSpPr>
        <p:spPr>
          <a:xfrm>
            <a:off x="2134735" y="1695971"/>
            <a:ext cx="233152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4F24F9C-4F04-A1DE-88AC-3EC585E6EB68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E46F6-B798-29EC-E822-D05659A14D2E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DOMAIN NAMES OF ILLEGAL LENGTHS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711E12-4789-AB11-7ED9-6CA58D2591E2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4215A409-CF06-6521-236A-1782C0A45A74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993BC28B-4E16-0A77-61D2-6DFD20B3FE41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BAE4DA-8219-BF9C-9E5D-F09A48675C0C}"/>
              </a:ext>
            </a:extLst>
          </p:cNvPr>
          <p:cNvCxnSpPr>
            <a:cxnSpLocks/>
          </p:cNvCxnSpPr>
          <p:nvPr/>
        </p:nvCxnSpPr>
        <p:spPr>
          <a:xfrm>
            <a:off x="2487304" y="1693275"/>
            <a:ext cx="232012" cy="1348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D4F863-85BD-09CD-FC56-F115FEB64A7E}"/>
              </a:ext>
            </a:extLst>
          </p:cNvPr>
          <p:cNvCxnSpPr>
            <a:cxnSpLocks/>
          </p:cNvCxnSpPr>
          <p:nvPr/>
        </p:nvCxnSpPr>
        <p:spPr>
          <a:xfrm>
            <a:off x="2829742" y="1693275"/>
            <a:ext cx="237592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2A0FD3-7DC8-AC78-A793-3448E7161BC5}"/>
              </a:ext>
            </a:extLst>
          </p:cNvPr>
          <p:cNvCxnSpPr>
            <a:cxnSpLocks/>
          </p:cNvCxnSpPr>
          <p:nvPr/>
        </p:nvCxnSpPr>
        <p:spPr>
          <a:xfrm>
            <a:off x="6691967" y="4646867"/>
            <a:ext cx="3969683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021DC7-C030-95F5-AE60-440230F80296}"/>
              </a:ext>
            </a:extLst>
          </p:cNvPr>
          <p:cNvCxnSpPr>
            <a:cxnSpLocks/>
          </p:cNvCxnSpPr>
          <p:nvPr/>
        </p:nvCxnSpPr>
        <p:spPr>
          <a:xfrm>
            <a:off x="3744497" y="4889994"/>
            <a:ext cx="6917153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ED0B89-AB30-16D1-CE51-09A5BCF8D172}"/>
              </a:ext>
            </a:extLst>
          </p:cNvPr>
          <p:cNvCxnSpPr>
            <a:cxnSpLocks/>
          </p:cNvCxnSpPr>
          <p:nvPr/>
        </p:nvCxnSpPr>
        <p:spPr>
          <a:xfrm>
            <a:off x="793750" y="5129946"/>
            <a:ext cx="7133352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1F6C3CD-3CC6-9815-69F9-719329BDDCF1}"/>
              </a:ext>
            </a:extLst>
          </p:cNvPr>
          <p:cNvCxnSpPr>
            <a:cxnSpLocks/>
          </p:cNvCxnSpPr>
          <p:nvPr/>
        </p:nvCxnSpPr>
        <p:spPr>
          <a:xfrm>
            <a:off x="463550" y="5128613"/>
            <a:ext cx="221939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FE06C33-8EF3-51C5-73AF-8A6051A3507B}"/>
              </a:ext>
            </a:extLst>
          </p:cNvPr>
          <p:cNvCxnSpPr>
            <a:cxnSpLocks/>
          </p:cNvCxnSpPr>
          <p:nvPr/>
        </p:nvCxnSpPr>
        <p:spPr>
          <a:xfrm>
            <a:off x="463550" y="4889994"/>
            <a:ext cx="3136900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53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8E8D1D4-71BB-FA00-463A-0AE77932E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48" y="1443565"/>
            <a:ext cx="8409185" cy="49219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1763CC-359B-79EB-6501-0209782BBADA}"/>
              </a:ext>
            </a:extLst>
          </p:cNvPr>
          <p:cNvCxnSpPr>
            <a:cxnSpLocks/>
          </p:cNvCxnSpPr>
          <p:nvPr/>
        </p:nvCxnSpPr>
        <p:spPr>
          <a:xfrm>
            <a:off x="2134735" y="1695971"/>
            <a:ext cx="233152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4F24F9C-4F04-A1DE-88AC-3EC585E6EB68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E46F6-B798-29EC-E822-D05659A14D2E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DOMAIN NAMES OF ILLEGAL LENGTHS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711E12-4789-AB11-7ED9-6CA58D2591E2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4215A409-CF06-6521-236A-1782C0A45A74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993BC28B-4E16-0A77-61D2-6DFD20B3FE41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BAE4DA-8219-BF9C-9E5D-F09A48675C0C}"/>
              </a:ext>
            </a:extLst>
          </p:cNvPr>
          <p:cNvCxnSpPr>
            <a:cxnSpLocks/>
          </p:cNvCxnSpPr>
          <p:nvPr/>
        </p:nvCxnSpPr>
        <p:spPr>
          <a:xfrm>
            <a:off x="2487304" y="1693275"/>
            <a:ext cx="232012" cy="1348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D4F863-85BD-09CD-FC56-F115FEB64A7E}"/>
              </a:ext>
            </a:extLst>
          </p:cNvPr>
          <p:cNvCxnSpPr>
            <a:cxnSpLocks/>
          </p:cNvCxnSpPr>
          <p:nvPr/>
        </p:nvCxnSpPr>
        <p:spPr>
          <a:xfrm>
            <a:off x="2829742" y="1693275"/>
            <a:ext cx="237592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976220-E596-5889-9EC0-E4ED659C5088}"/>
              </a:ext>
            </a:extLst>
          </p:cNvPr>
          <p:cNvCxnSpPr>
            <a:cxnSpLocks/>
          </p:cNvCxnSpPr>
          <p:nvPr/>
        </p:nvCxnSpPr>
        <p:spPr>
          <a:xfrm>
            <a:off x="3177525" y="1697186"/>
            <a:ext cx="237592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136FB5-77C5-B79C-682D-5AF109550E9B}"/>
              </a:ext>
            </a:extLst>
          </p:cNvPr>
          <p:cNvCxnSpPr>
            <a:cxnSpLocks/>
          </p:cNvCxnSpPr>
          <p:nvPr/>
        </p:nvCxnSpPr>
        <p:spPr>
          <a:xfrm>
            <a:off x="705725" y="1945476"/>
            <a:ext cx="34387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2FE5853-9CA8-83AB-B858-667195E7D214}"/>
              </a:ext>
            </a:extLst>
          </p:cNvPr>
          <p:cNvSpPr/>
          <p:nvPr/>
        </p:nvSpPr>
        <p:spPr>
          <a:xfrm>
            <a:off x="6891470" y="3659363"/>
            <a:ext cx="1927892" cy="2539013"/>
          </a:xfrm>
          <a:prstGeom prst="rect">
            <a:avLst/>
          </a:prstGeom>
          <a:noFill/>
          <a:ln w="38100">
            <a:solidFill>
              <a:srgbClr val="00FE00"/>
            </a:solidFill>
          </a:ln>
        </p:spPr>
        <p:txBody>
          <a:bodyPr rtlCol="0" anchor="ctr"/>
          <a:lstStyle/>
          <a:p>
            <a:pPr algn="l"/>
            <a:endParaRPr lang="en-A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27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 address&#10;&#10;Description automatically generated">
            <a:extLst>
              <a:ext uri="{FF2B5EF4-FFF2-40B4-BE49-F238E27FC236}">
                <a16:creationId xmlns:a16="http://schemas.microsoft.com/office/drawing/2014/main" id="{40DAA951-46A4-F458-F8F0-D331AD6DF7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88" y="2209124"/>
            <a:ext cx="10107163" cy="34517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A738159-09BF-BD5A-30DB-DC4861788EEF}"/>
              </a:ext>
            </a:extLst>
          </p:cNvPr>
          <p:cNvSpPr txBox="1"/>
          <p:nvPr/>
        </p:nvSpPr>
        <p:spPr>
          <a:xfrm>
            <a:off x="1308289" y="1546576"/>
            <a:ext cx="4833493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manylabels.dnslabtest1.com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B0A388-EEBB-E862-ACF4-F7F6CFA39D62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ACF419A6-5728-BA0A-D73B-15ACD72F38A4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DOMAIN NAMES OF ILLEGAL LENGTHS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D60D1C-4B0A-369A-B416-C4B8ADF0CC61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05CE7972-72B0-D133-64A6-C1624B623210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F2FC1582-4DFB-0E3B-CF7C-AFDA904268BD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257098727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C2F0613B-C3D9-B9DA-8481-3BC64A768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06" y="1453165"/>
            <a:ext cx="10461655" cy="44311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F24F9C-4F04-A1DE-88AC-3EC585E6EB68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E46F6-B798-29EC-E822-D05659A14D2E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DOMAIN NAMES OF ILLEGAL LENGTHS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711E12-4789-AB11-7ED9-6CA58D2591E2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4215A409-CF06-6521-236A-1782C0A45A74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993BC28B-4E16-0A77-61D2-6DFD20B3FE41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BAE4DA-8219-BF9C-9E5D-F09A48675C0C}"/>
              </a:ext>
            </a:extLst>
          </p:cNvPr>
          <p:cNvCxnSpPr>
            <a:cxnSpLocks/>
          </p:cNvCxnSpPr>
          <p:nvPr/>
        </p:nvCxnSpPr>
        <p:spPr>
          <a:xfrm>
            <a:off x="2396563" y="1686295"/>
            <a:ext cx="207034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850206-696C-4805-ADE5-93B31F4A9FFF}"/>
              </a:ext>
            </a:extLst>
          </p:cNvPr>
          <p:cNvCxnSpPr>
            <a:cxnSpLocks/>
          </p:cNvCxnSpPr>
          <p:nvPr/>
        </p:nvCxnSpPr>
        <p:spPr>
          <a:xfrm>
            <a:off x="2701320" y="1686295"/>
            <a:ext cx="174504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17D3B0-4A49-4536-801E-C8317A6959F1}"/>
              </a:ext>
            </a:extLst>
          </p:cNvPr>
          <p:cNvCxnSpPr>
            <a:cxnSpLocks/>
          </p:cNvCxnSpPr>
          <p:nvPr/>
        </p:nvCxnSpPr>
        <p:spPr>
          <a:xfrm>
            <a:off x="6691967" y="4632907"/>
            <a:ext cx="2186787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916DBCB-129F-A990-85B9-7536A96FB106}"/>
              </a:ext>
            </a:extLst>
          </p:cNvPr>
          <p:cNvCxnSpPr>
            <a:cxnSpLocks/>
          </p:cNvCxnSpPr>
          <p:nvPr/>
        </p:nvCxnSpPr>
        <p:spPr>
          <a:xfrm>
            <a:off x="2186191" y="1328184"/>
            <a:ext cx="210372" cy="138583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5">
            <a:extLst>
              <a:ext uri="{FF2B5EF4-FFF2-40B4-BE49-F238E27FC236}">
                <a16:creationId xmlns:a16="http://schemas.microsoft.com/office/drawing/2014/main" id="{4ED02628-AE5C-0FF6-E8DF-687106F1E86E}"/>
              </a:ext>
            </a:extLst>
          </p:cNvPr>
          <p:cNvSpPr txBox="1"/>
          <p:nvPr/>
        </p:nvSpPr>
        <p:spPr>
          <a:xfrm>
            <a:off x="1090069" y="1072125"/>
            <a:ext cx="1061222" cy="276999"/>
          </a:xfrm>
          <a:prstGeom prst="rect">
            <a:avLst/>
          </a:prstGeom>
          <a:ln w="28575">
            <a:solidFill>
              <a:srgbClr val="00FE00"/>
            </a:solidFill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dirty="0">
                <a:solidFill>
                  <a:srgbClr val="73FAFE"/>
                </a:solidFill>
                <a:latin typeface="Calibri" panose="020F0502020204030204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Calibri" panose="020F0502020204030204"/>
              </a:rPr>
              <a:t>how many</a:t>
            </a:r>
            <a:r>
              <a:rPr lang="en-US" sz="1800" dirty="0">
                <a:solidFill>
                  <a:srgbClr val="FFC000"/>
                </a:solidFill>
                <a:latin typeface="Calibri" panose="020F0502020204030204"/>
              </a:rPr>
              <a:t>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11648B-1AAC-4E4B-146A-F2F66DCE3A95}"/>
              </a:ext>
            </a:extLst>
          </p:cNvPr>
          <p:cNvCxnSpPr>
            <a:cxnSpLocks/>
          </p:cNvCxnSpPr>
          <p:nvPr/>
        </p:nvCxnSpPr>
        <p:spPr>
          <a:xfrm flipH="1">
            <a:off x="2847904" y="1343539"/>
            <a:ext cx="210048" cy="123228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5">
            <a:extLst>
              <a:ext uri="{FF2B5EF4-FFF2-40B4-BE49-F238E27FC236}">
                <a16:creationId xmlns:a16="http://schemas.microsoft.com/office/drawing/2014/main" id="{13A2EB8F-0FE0-119D-9F60-920A976466BD}"/>
              </a:ext>
            </a:extLst>
          </p:cNvPr>
          <p:cNvSpPr txBox="1"/>
          <p:nvPr/>
        </p:nvSpPr>
        <p:spPr>
          <a:xfrm>
            <a:off x="3101503" y="1109786"/>
            <a:ext cx="709661" cy="276999"/>
          </a:xfrm>
          <a:prstGeom prst="rect">
            <a:avLst/>
          </a:prstGeom>
          <a:ln w="28575">
            <a:solidFill>
              <a:srgbClr val="FFC000"/>
            </a:solidFill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 panose="020F0502020204030204"/>
              </a:rPr>
              <a:t> length</a:t>
            </a:r>
          </a:p>
        </p:txBody>
      </p:sp>
    </p:spTree>
    <p:extLst>
      <p:ext uri="{BB962C8B-B14F-4D97-AF65-F5344CB8AC3E}">
        <p14:creationId xmlns:p14="http://schemas.microsoft.com/office/powerpoint/2010/main" val="123455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8F3413B2-A6A1-5911-EDBE-40BC5334F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45" y="1446184"/>
            <a:ext cx="10923355" cy="46861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F24F9C-4F04-A1DE-88AC-3EC585E6EB68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E46F6-B798-29EC-E822-D05659A14D2E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DOMAIN NAMES OF ILLEGAL LENGTHS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711E12-4789-AB11-7ED9-6CA58D2591E2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4215A409-CF06-6521-236A-1782C0A45A74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993BC28B-4E16-0A77-61D2-6DFD20B3FE41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BAE4DA-8219-BF9C-9E5D-F09A48675C0C}"/>
              </a:ext>
            </a:extLst>
          </p:cNvPr>
          <p:cNvCxnSpPr>
            <a:cxnSpLocks/>
          </p:cNvCxnSpPr>
          <p:nvPr/>
        </p:nvCxnSpPr>
        <p:spPr>
          <a:xfrm>
            <a:off x="2396563" y="1686295"/>
            <a:ext cx="207034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850206-696C-4805-ADE5-93B31F4A9FFF}"/>
              </a:ext>
            </a:extLst>
          </p:cNvPr>
          <p:cNvCxnSpPr>
            <a:cxnSpLocks/>
          </p:cNvCxnSpPr>
          <p:nvPr/>
        </p:nvCxnSpPr>
        <p:spPr>
          <a:xfrm>
            <a:off x="2701320" y="1686295"/>
            <a:ext cx="174504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A5EC865-488C-BBC3-6E62-867B133EE86A}"/>
              </a:ext>
            </a:extLst>
          </p:cNvPr>
          <p:cNvCxnSpPr>
            <a:cxnSpLocks/>
          </p:cNvCxnSpPr>
          <p:nvPr/>
        </p:nvCxnSpPr>
        <p:spPr>
          <a:xfrm>
            <a:off x="6691967" y="4632907"/>
            <a:ext cx="4511178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03437D-D3A0-DEDE-1246-4158023940BC}"/>
              </a:ext>
            </a:extLst>
          </p:cNvPr>
          <p:cNvCxnSpPr>
            <a:cxnSpLocks/>
          </p:cNvCxnSpPr>
          <p:nvPr/>
        </p:nvCxnSpPr>
        <p:spPr>
          <a:xfrm>
            <a:off x="445731" y="4876049"/>
            <a:ext cx="6722886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16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17545091-E654-9B2E-7D78-B135F25CD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44" y="1446184"/>
            <a:ext cx="10923355" cy="49155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F24F9C-4F04-A1DE-88AC-3EC585E6EB68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E46F6-B798-29EC-E822-D05659A14D2E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DOMAIN NAMES OF ILLEGAL LENGTHS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711E12-4789-AB11-7ED9-6CA58D2591E2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4215A409-CF06-6521-236A-1782C0A45A74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993BC28B-4E16-0A77-61D2-6DFD20B3FE41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BAE4DA-8219-BF9C-9E5D-F09A48675C0C}"/>
              </a:ext>
            </a:extLst>
          </p:cNvPr>
          <p:cNvCxnSpPr>
            <a:cxnSpLocks/>
          </p:cNvCxnSpPr>
          <p:nvPr/>
        </p:nvCxnSpPr>
        <p:spPr>
          <a:xfrm>
            <a:off x="2396563" y="1686295"/>
            <a:ext cx="311736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850206-696C-4805-ADE5-93B31F4A9FFF}"/>
              </a:ext>
            </a:extLst>
          </p:cNvPr>
          <p:cNvCxnSpPr>
            <a:cxnSpLocks/>
          </p:cNvCxnSpPr>
          <p:nvPr/>
        </p:nvCxnSpPr>
        <p:spPr>
          <a:xfrm>
            <a:off x="2799040" y="1686295"/>
            <a:ext cx="174504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A5EC865-488C-BBC3-6E62-867B133EE86A}"/>
              </a:ext>
            </a:extLst>
          </p:cNvPr>
          <p:cNvCxnSpPr>
            <a:cxnSpLocks/>
          </p:cNvCxnSpPr>
          <p:nvPr/>
        </p:nvCxnSpPr>
        <p:spPr>
          <a:xfrm>
            <a:off x="6691967" y="4632907"/>
            <a:ext cx="4511178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03437D-D3A0-DEDE-1246-4158023940BC}"/>
              </a:ext>
            </a:extLst>
          </p:cNvPr>
          <p:cNvCxnSpPr>
            <a:cxnSpLocks/>
          </p:cNvCxnSpPr>
          <p:nvPr/>
        </p:nvCxnSpPr>
        <p:spPr>
          <a:xfrm>
            <a:off x="445731" y="4876049"/>
            <a:ext cx="10820235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42C88C2-7CA7-8AEF-8D14-465E8C4D8A8F}"/>
              </a:ext>
            </a:extLst>
          </p:cNvPr>
          <p:cNvCxnSpPr>
            <a:cxnSpLocks/>
          </p:cNvCxnSpPr>
          <p:nvPr/>
        </p:nvCxnSpPr>
        <p:spPr>
          <a:xfrm>
            <a:off x="445731" y="5133151"/>
            <a:ext cx="7309219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68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343D85-3DAA-B35D-414E-539C4A387198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3048A11A-E586-F50F-FDC6-BAE33ED5EE86}"/>
              </a:ext>
            </a:extLst>
          </p:cNvPr>
          <p:cNvSpPr txBox="1"/>
          <p:nvPr/>
        </p:nvSpPr>
        <p:spPr>
          <a:xfrm>
            <a:off x="461337" y="2214532"/>
            <a:ext cx="11395263" cy="401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DNS resolvers are critical infrastructure</a:t>
            </a:r>
          </a:p>
          <a:p>
            <a:pPr>
              <a:lnSpc>
                <a:spcPts val="1648"/>
              </a:lnSpc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Any downtime or a compromise has disastrous effect on many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Threats:</a:t>
            </a:r>
          </a:p>
          <a:p>
            <a:pPr marL="895289" lvl="2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DoS / DDoS, DNS flooding, DNS hijack, DNS cache poisoning, amplification, reflection, sloth domain attack, domain lock-up attacks, phantom domain attacks, NXDOMAIN attacks ..</a:t>
            </a: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24FED33F-D25D-7537-0BC4-2CD32D9E2850}"/>
              </a:ext>
            </a:extLst>
          </p:cNvPr>
          <p:cNvSpPr txBox="1"/>
          <p:nvPr/>
        </p:nvSpPr>
        <p:spPr>
          <a:xfrm>
            <a:off x="3419999" y="718699"/>
            <a:ext cx="8459705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DNS RESOLVERS ARE IMPORTANT</a:t>
            </a:r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F76B1F46-B49A-DF95-30FA-DE7ADB0C7244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5" name="AutoShape 7">
              <a:extLst>
                <a:ext uri="{FF2B5EF4-FFF2-40B4-BE49-F238E27FC236}">
                  <a16:creationId xmlns:a16="http://schemas.microsoft.com/office/drawing/2014/main" id="{74F3AECE-276D-C3D9-BEB9-88C4AC69C77C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6" name="AutoShape 8">
              <a:extLst>
                <a:ext uri="{FF2B5EF4-FFF2-40B4-BE49-F238E27FC236}">
                  <a16:creationId xmlns:a16="http://schemas.microsoft.com/office/drawing/2014/main" id="{59A368D8-2C30-329E-9269-5BEE7E07D0B2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320636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3874BDB-0D41-7A94-8157-75AE19B61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53" y="1434790"/>
            <a:ext cx="9054254" cy="48860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F24F9C-4F04-A1DE-88AC-3EC585E6EB68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E46F6-B798-29EC-E822-D05659A14D2E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DOMAIN NAMES OF ILLEGAL LENGTHS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711E12-4789-AB11-7ED9-6CA58D2591E2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4215A409-CF06-6521-236A-1782C0A45A74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993BC28B-4E16-0A77-61D2-6DFD20B3FE41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BAE4DA-8219-BF9C-9E5D-F09A48675C0C}"/>
              </a:ext>
            </a:extLst>
          </p:cNvPr>
          <p:cNvCxnSpPr>
            <a:cxnSpLocks/>
          </p:cNvCxnSpPr>
          <p:nvPr/>
        </p:nvCxnSpPr>
        <p:spPr>
          <a:xfrm>
            <a:off x="2396563" y="1686295"/>
            <a:ext cx="311736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850206-696C-4805-ADE5-93B31F4A9FFF}"/>
              </a:ext>
            </a:extLst>
          </p:cNvPr>
          <p:cNvCxnSpPr>
            <a:cxnSpLocks/>
          </p:cNvCxnSpPr>
          <p:nvPr/>
        </p:nvCxnSpPr>
        <p:spPr>
          <a:xfrm>
            <a:off x="2799040" y="1686295"/>
            <a:ext cx="174504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20B384-4398-5DD9-808C-AD0F25558354}"/>
              </a:ext>
            </a:extLst>
          </p:cNvPr>
          <p:cNvCxnSpPr>
            <a:cxnSpLocks/>
          </p:cNvCxnSpPr>
          <p:nvPr/>
        </p:nvCxnSpPr>
        <p:spPr>
          <a:xfrm>
            <a:off x="705725" y="1945476"/>
            <a:ext cx="34387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322F488-2DC7-F1B0-4642-EA7C83EE269B}"/>
              </a:ext>
            </a:extLst>
          </p:cNvPr>
          <p:cNvSpPr/>
          <p:nvPr/>
        </p:nvSpPr>
        <p:spPr>
          <a:xfrm>
            <a:off x="6884489" y="3636661"/>
            <a:ext cx="1927892" cy="269464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rtlCol="0" anchor="ctr"/>
          <a:lstStyle/>
          <a:p>
            <a:pPr algn="l"/>
            <a:endParaRPr lang="en-A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17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">
            <a:extLst>
              <a:ext uri="{FF2B5EF4-FFF2-40B4-BE49-F238E27FC236}">
                <a16:creationId xmlns:a16="http://schemas.microsoft.com/office/drawing/2014/main" id="{E3BE6B8D-4831-16A1-137E-32CC37A1866A}"/>
              </a:ext>
            </a:extLst>
          </p:cNvPr>
          <p:cNvGrpSpPr/>
          <p:nvPr/>
        </p:nvGrpSpPr>
        <p:grpSpPr>
          <a:xfrm>
            <a:off x="1790700" y="2915316"/>
            <a:ext cx="8381999" cy="592591"/>
            <a:chOff x="0" y="0"/>
            <a:chExt cx="2140735" cy="234110"/>
          </a:xfrm>
        </p:grpSpPr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06052369-BC5C-E9B3-A6A6-7AFDCF2C1670}"/>
                </a:ext>
              </a:extLst>
            </p:cNvPr>
            <p:cNvSpPr/>
            <p:nvPr/>
          </p:nvSpPr>
          <p:spPr>
            <a:xfrm>
              <a:off x="0" y="0"/>
              <a:ext cx="2140735" cy="234110"/>
            </a:xfrm>
            <a:custGeom>
              <a:avLst/>
              <a:gdLst/>
              <a:ahLst/>
              <a:cxnLst/>
              <a:rect l="l" t="t" r="r" b="b"/>
              <a:pathLst>
                <a:path w="2140735" h="234110">
                  <a:moveTo>
                    <a:pt x="0" y="0"/>
                  </a:moveTo>
                  <a:lnTo>
                    <a:pt x="2140735" y="0"/>
                  </a:lnTo>
                  <a:lnTo>
                    <a:pt x="2140735" y="234110"/>
                  </a:lnTo>
                  <a:lnTo>
                    <a:pt x="0" y="234110"/>
                  </a:lnTo>
                  <a:close/>
                </a:path>
              </a:pathLst>
            </a:custGeom>
            <a:solidFill>
              <a:srgbClr val="FF4713"/>
            </a:solidFill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50C8FD02-EEBC-54BA-D9F7-DE7AB3FCCEDA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93"/>
                </a:lnSpc>
              </a:pPr>
              <a:endParaRPr sz="800"/>
            </a:p>
          </p:txBody>
        </p: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8DC50FFB-E3D6-2C56-7EC5-DE2654AF5420}"/>
              </a:ext>
            </a:extLst>
          </p:cNvPr>
          <p:cNvSpPr txBox="1"/>
          <p:nvPr/>
        </p:nvSpPr>
        <p:spPr>
          <a:xfrm>
            <a:off x="1897762" y="2888241"/>
            <a:ext cx="8148641" cy="570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756"/>
              </a:lnSpc>
            </a:pPr>
            <a:r>
              <a:rPr lang="en-US" sz="3200" spc="322" dirty="0">
                <a:solidFill>
                  <a:srgbClr val="000000"/>
                </a:solidFill>
                <a:latin typeface="Changeling Neo"/>
              </a:rPr>
              <a:t>OTHER ILLEGAL DOMAIN NAMES</a:t>
            </a:r>
          </a:p>
        </p:txBody>
      </p:sp>
    </p:spTree>
    <p:extLst>
      <p:ext uri="{BB962C8B-B14F-4D97-AF65-F5344CB8AC3E}">
        <p14:creationId xmlns:p14="http://schemas.microsoft.com/office/powerpoint/2010/main" val="117289168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3048A11A-E586-F50F-FDC6-BAE33ED5EE86}"/>
              </a:ext>
            </a:extLst>
          </p:cNvPr>
          <p:cNvSpPr txBox="1"/>
          <p:nvPr/>
        </p:nvSpPr>
        <p:spPr>
          <a:xfrm>
            <a:off x="461338" y="1531706"/>
            <a:ext cx="7193728" cy="4557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Interesting characters to experiment with:</a:t>
            </a:r>
          </a:p>
          <a:p>
            <a:pPr>
              <a:lnSpc>
                <a:spcPts val="1648"/>
              </a:lnSpc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b="1" spc="94" dirty="0">
                <a:solidFill>
                  <a:srgbClr val="FFFFFF"/>
                </a:solidFill>
                <a:latin typeface="Nimbus Sans L 1"/>
              </a:rPr>
              <a:t>00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(NUL) null byte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b="1" spc="94" dirty="0">
                <a:solidFill>
                  <a:srgbClr val="FFFFFF"/>
                </a:solidFill>
                <a:latin typeface="Nimbus Sans L 1"/>
              </a:rPr>
              <a:t>10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(\n) new line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b="1" spc="94" dirty="0">
                <a:solidFill>
                  <a:srgbClr val="FFFFFF"/>
                </a:solidFill>
                <a:latin typeface="Nimbus Sans L 1"/>
              </a:rPr>
              <a:t>13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(\r) carriage return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b="1" spc="94" dirty="0">
                <a:solidFill>
                  <a:srgbClr val="FFFFFF"/>
                </a:solidFill>
                <a:latin typeface="Nimbus Sans L 1"/>
              </a:rPr>
              <a:t>32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( ) space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b="1" spc="94" dirty="0">
                <a:solidFill>
                  <a:srgbClr val="FFFFFF"/>
                </a:solidFill>
                <a:latin typeface="Nimbus Sans L 1"/>
              </a:rPr>
              <a:t>46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(.) period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b="1" spc="94" dirty="0">
                <a:solidFill>
                  <a:srgbClr val="FFFFFF"/>
                </a:solidFill>
                <a:latin typeface="Nimbus Sans L 1"/>
              </a:rPr>
              <a:t>92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(\) backslash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5CA21FB-2FB7-F999-A816-0CE051A293F8}"/>
              </a:ext>
            </a:extLst>
          </p:cNvPr>
          <p:cNvSpPr txBox="1"/>
          <p:nvPr/>
        </p:nvSpPr>
        <p:spPr>
          <a:xfrm>
            <a:off x="5282843" y="1531706"/>
            <a:ext cx="7193728" cy="3941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 </a:t>
            </a:r>
          </a:p>
          <a:p>
            <a:pPr>
              <a:lnSpc>
                <a:spcPts val="1648"/>
              </a:lnSpc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b="1" spc="94" dirty="0">
                <a:solidFill>
                  <a:srgbClr val="FFFFFF"/>
                </a:solidFill>
                <a:latin typeface="Nimbus Sans L 1"/>
              </a:rPr>
              <a:t>34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(“) quotes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b="1" spc="94" dirty="0">
                <a:solidFill>
                  <a:srgbClr val="FFFFFF"/>
                </a:solidFill>
                <a:latin typeface="Nimbus Sans L 1"/>
              </a:rPr>
              <a:t>39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(‘) single quote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42 (*) asterisk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58 (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  <a:sym typeface="Wingdings" pitchFamily="2" charset="2"/>
              </a:rPr>
              <a:t>: ) colon</a:t>
            </a: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b="1" spc="94" dirty="0">
                <a:solidFill>
                  <a:srgbClr val="FFFFFF"/>
                </a:solidFill>
                <a:latin typeface="Nimbus Sans L 1"/>
              </a:rPr>
              <a:t>64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(@) at sign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B9CC07-E438-8D54-DB6D-CB7D796062F4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B2095-E379-CD63-B8EE-CD3B1A8F2772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DOMAIN NAMES CONTAINING ILLEGAL CHARACTERS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52B31B-CEB1-71B7-0CDF-710C4F84271A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8" name="AutoShape 7">
              <a:extLst>
                <a:ext uri="{FF2B5EF4-FFF2-40B4-BE49-F238E27FC236}">
                  <a16:creationId xmlns:a16="http://schemas.microsoft.com/office/drawing/2014/main" id="{D1CF25EF-BCF5-37AF-8CBA-9ACF8F9D173A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0" name="AutoShape 8">
              <a:extLst>
                <a:ext uri="{FF2B5EF4-FFF2-40B4-BE49-F238E27FC236}">
                  <a16:creationId xmlns:a16="http://schemas.microsoft.com/office/drawing/2014/main" id="{E1261C0C-3BA7-29F0-0CD4-C48A40BEC036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244233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06FC86B3-7915-9EC5-0C3A-64A24551E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36" y="1443053"/>
            <a:ext cx="9807575" cy="45151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1763CC-359B-79EB-6501-0209782BBADA}"/>
              </a:ext>
            </a:extLst>
          </p:cNvPr>
          <p:cNvCxnSpPr>
            <a:cxnSpLocks/>
          </p:cNvCxnSpPr>
          <p:nvPr/>
        </p:nvCxnSpPr>
        <p:spPr>
          <a:xfrm>
            <a:off x="2136913" y="1697306"/>
            <a:ext cx="198782" cy="1028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7D88EB-448E-0370-EE7E-408E8603489D}"/>
              </a:ext>
            </a:extLst>
          </p:cNvPr>
          <p:cNvCxnSpPr>
            <a:cxnSpLocks/>
          </p:cNvCxnSpPr>
          <p:nvPr/>
        </p:nvCxnSpPr>
        <p:spPr>
          <a:xfrm>
            <a:off x="1146313" y="1698334"/>
            <a:ext cx="91108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EDE44B2-4681-3028-23CC-DA74DA36552E}"/>
              </a:ext>
            </a:extLst>
          </p:cNvPr>
          <p:cNvCxnSpPr>
            <a:cxnSpLocks/>
          </p:cNvCxnSpPr>
          <p:nvPr/>
        </p:nvCxnSpPr>
        <p:spPr>
          <a:xfrm>
            <a:off x="5970104" y="4693325"/>
            <a:ext cx="408005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">
            <a:extLst>
              <a:ext uri="{FF2B5EF4-FFF2-40B4-BE49-F238E27FC236}">
                <a16:creationId xmlns:a16="http://schemas.microsoft.com/office/drawing/2014/main" id="{F9E58B73-668D-7221-EF8C-D175A1655B0E}"/>
              </a:ext>
            </a:extLst>
          </p:cNvPr>
          <p:cNvSpPr txBox="1"/>
          <p:nvPr/>
        </p:nvSpPr>
        <p:spPr>
          <a:xfrm>
            <a:off x="9125407" y="5414947"/>
            <a:ext cx="2508990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URL as alias?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12B358-2E02-6009-04A5-6AE1B30255FC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1B0E7-0D3B-7E02-29D7-ECD5A137FD5C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ILLEGAL CNAME ALIASES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D59E4D-A70E-7E74-7DBE-75925536DE19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9" name="AutoShape 7">
              <a:extLst>
                <a:ext uri="{FF2B5EF4-FFF2-40B4-BE49-F238E27FC236}">
                  <a16:creationId xmlns:a16="http://schemas.microsoft.com/office/drawing/2014/main" id="{9958D75F-4793-F13A-C800-54959DB0E584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B070740E-7EF9-AC29-531B-519B0E1D8CFB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260218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1E3219A0-767A-8D40-C9BC-B2FC0C59E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2" y="1434381"/>
            <a:ext cx="9271290" cy="45237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4B9595-8D2C-9B91-17BD-6077641494ED}"/>
              </a:ext>
            </a:extLst>
          </p:cNvPr>
          <p:cNvCxnSpPr>
            <a:cxnSpLocks/>
          </p:cNvCxnSpPr>
          <p:nvPr/>
        </p:nvCxnSpPr>
        <p:spPr>
          <a:xfrm>
            <a:off x="2136913" y="1697306"/>
            <a:ext cx="198782" cy="1028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777C05-1A52-74A8-D605-041295B9CD2F}"/>
              </a:ext>
            </a:extLst>
          </p:cNvPr>
          <p:cNvCxnSpPr>
            <a:cxnSpLocks/>
          </p:cNvCxnSpPr>
          <p:nvPr/>
        </p:nvCxnSpPr>
        <p:spPr>
          <a:xfrm>
            <a:off x="1146313" y="1698334"/>
            <a:ext cx="91108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19F439-12F3-1FD2-CD3C-54512F8BE009}"/>
              </a:ext>
            </a:extLst>
          </p:cNvPr>
          <p:cNvCxnSpPr>
            <a:cxnSpLocks/>
          </p:cNvCxnSpPr>
          <p:nvPr/>
        </p:nvCxnSpPr>
        <p:spPr>
          <a:xfrm>
            <a:off x="9144000" y="4693325"/>
            <a:ext cx="35113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5">
            <a:extLst>
              <a:ext uri="{FF2B5EF4-FFF2-40B4-BE49-F238E27FC236}">
                <a16:creationId xmlns:a16="http://schemas.microsoft.com/office/drawing/2014/main" id="{A724333A-99D9-52E4-2B27-FB6E42CF3623}"/>
              </a:ext>
            </a:extLst>
          </p:cNvPr>
          <p:cNvSpPr txBox="1"/>
          <p:nvPr/>
        </p:nvSpPr>
        <p:spPr>
          <a:xfrm>
            <a:off x="8279027" y="5414947"/>
            <a:ext cx="3355370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Port number in alias?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0AAF0E-B32A-D428-8B10-120024D84D42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5D25C-6673-4B15-4FC3-8ED92E1FC10E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ILLEGAL CNAME ALIASES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4801DB-7429-BDC5-E9E8-E1EF04F8940A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8" name="AutoShape 7">
              <a:extLst>
                <a:ext uri="{FF2B5EF4-FFF2-40B4-BE49-F238E27FC236}">
                  <a16:creationId xmlns:a16="http://schemas.microsoft.com/office/drawing/2014/main" id="{7DDACE9B-898C-F7B7-D076-6A284957E10F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9B791CF9-3F24-1F80-39A2-954E597CC88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100549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67EFBD3C-618E-E537-EDFE-6D9CF3659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46" y="1442619"/>
            <a:ext cx="7681278" cy="4523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4B9595-8D2C-9B91-17BD-6077641494ED}"/>
              </a:ext>
            </a:extLst>
          </p:cNvPr>
          <p:cNvCxnSpPr>
            <a:cxnSpLocks/>
          </p:cNvCxnSpPr>
          <p:nvPr/>
        </p:nvCxnSpPr>
        <p:spPr>
          <a:xfrm>
            <a:off x="2136913" y="1697306"/>
            <a:ext cx="198782" cy="1028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777C05-1A52-74A8-D605-041295B9CD2F}"/>
              </a:ext>
            </a:extLst>
          </p:cNvPr>
          <p:cNvCxnSpPr>
            <a:cxnSpLocks/>
          </p:cNvCxnSpPr>
          <p:nvPr/>
        </p:nvCxnSpPr>
        <p:spPr>
          <a:xfrm>
            <a:off x="1146313" y="1698334"/>
            <a:ext cx="91108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19F439-12F3-1FD2-CD3C-54512F8BE009}"/>
              </a:ext>
            </a:extLst>
          </p:cNvPr>
          <p:cNvCxnSpPr>
            <a:cxnSpLocks/>
          </p:cNvCxnSpPr>
          <p:nvPr/>
        </p:nvCxnSpPr>
        <p:spPr>
          <a:xfrm>
            <a:off x="6038334" y="4701563"/>
            <a:ext cx="84026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5">
            <a:extLst>
              <a:ext uri="{FF2B5EF4-FFF2-40B4-BE49-F238E27FC236}">
                <a16:creationId xmlns:a16="http://schemas.microsoft.com/office/drawing/2014/main" id="{5A360796-2494-92A2-0941-0599EB4F04C4}"/>
              </a:ext>
            </a:extLst>
          </p:cNvPr>
          <p:cNvSpPr txBox="1"/>
          <p:nvPr/>
        </p:nvSpPr>
        <p:spPr>
          <a:xfrm>
            <a:off x="7609483" y="5341813"/>
            <a:ext cx="3355370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IP address as alias???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B23744-A327-5642-C22D-72E8D13FD6A8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67358-00A5-1F30-FC78-AD70909CF4B0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ILLEGAL CNAME ALIASES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5B6675-40E2-B8BD-B09F-EBA6A2EF8DC0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69E07642-1AAB-8407-987D-4C01F372A682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0CFA7158-49BE-EE3B-A1EE-7790873A1486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118218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4A15AF2-1B76-CABD-0A40-40871DA4D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4" y="1525305"/>
            <a:ext cx="11367337" cy="44720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039656-2940-7AD6-2DEE-66834A6A7028}"/>
              </a:ext>
            </a:extLst>
          </p:cNvPr>
          <p:cNvSpPr/>
          <p:nvPr/>
        </p:nvSpPr>
        <p:spPr>
          <a:xfrm>
            <a:off x="1240325" y="5413157"/>
            <a:ext cx="1339913" cy="192685"/>
          </a:xfrm>
          <a:prstGeom prst="rect">
            <a:avLst/>
          </a:prstGeom>
          <a:noFill/>
          <a:ln w="38100">
            <a:solidFill>
              <a:srgbClr val="00FE00"/>
            </a:solidFill>
          </a:ln>
        </p:spPr>
        <p:txBody>
          <a:bodyPr rtlCol="0" anchor="ctr"/>
          <a:lstStyle/>
          <a:p>
            <a:pPr algn="l"/>
            <a:endParaRPr lang="en-AE" dirty="0">
              <a:solidFill>
                <a:srgbClr val="00FE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CBED05-8D9A-DA2C-BA9D-A373AF2F98A7}"/>
              </a:ext>
            </a:extLst>
          </p:cNvPr>
          <p:cNvSpPr/>
          <p:nvPr/>
        </p:nvSpPr>
        <p:spPr>
          <a:xfrm>
            <a:off x="8452023" y="3218209"/>
            <a:ext cx="1543004" cy="210791"/>
          </a:xfrm>
          <a:prstGeom prst="rect">
            <a:avLst/>
          </a:prstGeom>
          <a:noFill/>
          <a:ln w="38100">
            <a:solidFill>
              <a:srgbClr val="00FE00"/>
            </a:solidFill>
          </a:ln>
        </p:spPr>
        <p:txBody>
          <a:bodyPr rtlCol="0" anchor="ctr"/>
          <a:lstStyle/>
          <a:p>
            <a:pPr algn="l"/>
            <a:endParaRPr lang="en-AE" dirty="0">
              <a:solidFill>
                <a:srgbClr val="00FE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63AA3A-99D1-5535-67BC-4CECE55F34BC}"/>
              </a:ext>
            </a:extLst>
          </p:cNvPr>
          <p:cNvSpPr/>
          <p:nvPr/>
        </p:nvSpPr>
        <p:spPr>
          <a:xfrm>
            <a:off x="5688134" y="3379961"/>
            <a:ext cx="786807" cy="210791"/>
          </a:xfrm>
          <a:prstGeom prst="rect">
            <a:avLst/>
          </a:prstGeom>
          <a:noFill/>
          <a:ln w="38100">
            <a:solidFill>
              <a:srgbClr val="00FE00"/>
            </a:solidFill>
          </a:ln>
        </p:spPr>
        <p:txBody>
          <a:bodyPr rtlCol="0" anchor="ctr"/>
          <a:lstStyle/>
          <a:p>
            <a:pPr algn="l"/>
            <a:endParaRPr lang="en-AE" dirty="0">
              <a:solidFill>
                <a:srgbClr val="00FE00"/>
              </a:solidFill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79A69238-7844-EDBB-5918-E0B4944B61B6}"/>
              </a:ext>
            </a:extLst>
          </p:cNvPr>
          <p:cNvSpPr txBox="1"/>
          <p:nvPr/>
        </p:nvSpPr>
        <p:spPr>
          <a:xfrm>
            <a:off x="5025295" y="3838885"/>
            <a:ext cx="6773673" cy="18774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0520" lvl="1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The IP address is written as 4 labels in the </a:t>
            </a:r>
            <a:r>
              <a:rPr lang="en-US" sz="2800" u="sng" spc="94" dirty="0">
                <a:solidFill>
                  <a:srgbClr val="FFFFFF"/>
                </a:solidFill>
                <a:latin typeface="Nimbus Sans L 1"/>
              </a:rPr>
              <a:t>DNS name notation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format</a:t>
            </a:r>
          </a:p>
          <a:p>
            <a:pPr marL="590520" lvl="1" indent="-285750">
              <a:buFont typeface="Arial" panose="020B0604020202020204" pitchFamily="34" charset="0"/>
              <a:buChar char="•"/>
            </a:pPr>
            <a:endParaRPr lang="en-US" sz="10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This is </a:t>
            </a:r>
            <a:r>
              <a:rPr lang="en-US" sz="2800" u="sng" spc="94" dirty="0">
                <a:solidFill>
                  <a:srgbClr val="FFFFFF"/>
                </a:solidFill>
                <a:latin typeface="Nimbus Sans L 1"/>
              </a:rPr>
              <a:t>NOT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how IP addresses are transmitted over the network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98E68E-9B66-59CE-B805-7437585C4AFD}"/>
              </a:ext>
            </a:extLst>
          </p:cNvPr>
          <p:cNvSpPr/>
          <p:nvPr/>
        </p:nvSpPr>
        <p:spPr>
          <a:xfrm>
            <a:off x="10146551" y="1700337"/>
            <a:ext cx="768869" cy="210791"/>
          </a:xfrm>
          <a:prstGeom prst="rect">
            <a:avLst/>
          </a:prstGeom>
          <a:noFill/>
          <a:ln w="38100">
            <a:solidFill>
              <a:srgbClr val="00FE00"/>
            </a:solidFill>
          </a:ln>
        </p:spPr>
        <p:txBody>
          <a:bodyPr rtlCol="0" anchor="ctr"/>
          <a:lstStyle/>
          <a:p>
            <a:pPr algn="l"/>
            <a:endParaRPr lang="en-AE" dirty="0">
              <a:solidFill>
                <a:srgbClr val="00FE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238953-3186-D5BE-2669-9C80473CE55C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8E281-3C4E-881B-31CE-BABABBB39238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ILLEGAL CNAME ALIASES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8C1732-30A0-4DBB-F4D0-D75E000B5CCE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5" name="AutoShape 7">
              <a:extLst>
                <a:ext uri="{FF2B5EF4-FFF2-40B4-BE49-F238E27FC236}">
                  <a16:creationId xmlns:a16="http://schemas.microsoft.com/office/drawing/2014/main" id="{F9465540-C609-7527-03B0-640AF1B422A6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7" name="AutoShape 8">
              <a:extLst>
                <a:ext uri="{FF2B5EF4-FFF2-40B4-BE49-F238E27FC236}">
                  <a16:creationId xmlns:a16="http://schemas.microsoft.com/office/drawing/2014/main" id="{0EAEADCF-D969-09D4-1938-5CE54D028CC7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199723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3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88CBF46-17A6-A75E-C315-6455D1E8D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39" y="1707248"/>
            <a:ext cx="11319129" cy="42728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3161DF-3BB7-83DD-99E0-05D74A5C7B0E}"/>
              </a:ext>
            </a:extLst>
          </p:cNvPr>
          <p:cNvSpPr/>
          <p:nvPr/>
        </p:nvSpPr>
        <p:spPr>
          <a:xfrm>
            <a:off x="1240325" y="5396899"/>
            <a:ext cx="1511928" cy="201738"/>
          </a:xfrm>
          <a:prstGeom prst="rect">
            <a:avLst/>
          </a:prstGeom>
          <a:noFill/>
          <a:ln w="38100">
            <a:solidFill>
              <a:srgbClr val="00FE00"/>
            </a:solidFill>
          </a:ln>
        </p:spPr>
        <p:txBody>
          <a:bodyPr rtlCol="0" anchor="ctr"/>
          <a:lstStyle/>
          <a:p>
            <a:pPr algn="l"/>
            <a:endParaRPr lang="en-AE" dirty="0">
              <a:solidFill>
                <a:srgbClr val="00FE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9ED951-0CEB-B006-9209-488279E9B3FC}"/>
              </a:ext>
            </a:extLst>
          </p:cNvPr>
          <p:cNvSpPr/>
          <p:nvPr/>
        </p:nvSpPr>
        <p:spPr>
          <a:xfrm>
            <a:off x="6236330" y="3211241"/>
            <a:ext cx="1033603" cy="209737"/>
          </a:xfrm>
          <a:prstGeom prst="rect">
            <a:avLst/>
          </a:prstGeom>
          <a:noFill/>
          <a:ln w="38100">
            <a:solidFill>
              <a:srgbClr val="00FE00"/>
            </a:solidFill>
          </a:ln>
        </p:spPr>
        <p:txBody>
          <a:bodyPr rtlCol="0" anchor="ctr"/>
          <a:lstStyle/>
          <a:p>
            <a:pPr algn="l"/>
            <a:endParaRPr lang="en-AE" dirty="0">
              <a:solidFill>
                <a:srgbClr val="00FE00"/>
              </a:solidFill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14E62AC8-14E3-6F0E-DCAE-46E639DB8D5E}"/>
              </a:ext>
            </a:extLst>
          </p:cNvPr>
          <p:cNvSpPr txBox="1"/>
          <p:nvPr/>
        </p:nvSpPr>
        <p:spPr>
          <a:xfrm>
            <a:off x="5025295" y="3838885"/>
            <a:ext cx="6773673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0520" lvl="1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This is how IP addresses are transmitted over the network</a:t>
            </a:r>
          </a:p>
          <a:p>
            <a:pPr marL="590520" lvl="1" indent="-285750">
              <a:buFont typeface="Arial" panose="020B0604020202020204" pitchFamily="34" charset="0"/>
              <a:buChar char="•"/>
            </a:pPr>
            <a:endParaRPr lang="en-US" sz="10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IPv4 address is simply 4 bytes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88DD72-4341-30CA-EE21-F10C21B029C2}"/>
              </a:ext>
            </a:extLst>
          </p:cNvPr>
          <p:cNvSpPr/>
          <p:nvPr/>
        </p:nvSpPr>
        <p:spPr>
          <a:xfrm>
            <a:off x="8909508" y="1684845"/>
            <a:ext cx="786427" cy="209737"/>
          </a:xfrm>
          <a:prstGeom prst="rect">
            <a:avLst/>
          </a:prstGeom>
          <a:noFill/>
          <a:ln w="38100">
            <a:solidFill>
              <a:srgbClr val="00FE00"/>
            </a:solidFill>
          </a:ln>
        </p:spPr>
        <p:txBody>
          <a:bodyPr rtlCol="0" anchor="ctr"/>
          <a:lstStyle/>
          <a:p>
            <a:pPr algn="l"/>
            <a:endParaRPr lang="en-AE" dirty="0">
              <a:solidFill>
                <a:srgbClr val="00FE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A953D7-3B10-EB40-170E-5D50E167C5AD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59BD9-28A2-C318-1CE7-13D35E39034A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ILLEGAL CNAME ALIASES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75E623-C004-3E5A-D770-F00A9FEAD57E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3" name="AutoShape 7">
              <a:extLst>
                <a:ext uri="{FF2B5EF4-FFF2-40B4-BE49-F238E27FC236}">
                  <a16:creationId xmlns:a16="http://schemas.microsoft.com/office/drawing/2014/main" id="{A65367B1-5A5D-CA48-D272-787542648B6D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7D4EDE5E-CBC8-9E88-7878-819D4D5B9753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5567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C6D29F93-301A-3DF4-21C3-A927F3CD0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32" y="1442619"/>
            <a:ext cx="7705992" cy="45334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4B9595-8D2C-9B91-17BD-6077641494ED}"/>
              </a:ext>
            </a:extLst>
          </p:cNvPr>
          <p:cNvCxnSpPr>
            <a:cxnSpLocks/>
          </p:cNvCxnSpPr>
          <p:nvPr/>
        </p:nvCxnSpPr>
        <p:spPr>
          <a:xfrm>
            <a:off x="2136913" y="1697306"/>
            <a:ext cx="198782" cy="1028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777C05-1A52-74A8-D605-041295B9CD2F}"/>
              </a:ext>
            </a:extLst>
          </p:cNvPr>
          <p:cNvCxnSpPr>
            <a:cxnSpLocks/>
          </p:cNvCxnSpPr>
          <p:nvPr/>
        </p:nvCxnSpPr>
        <p:spPr>
          <a:xfrm>
            <a:off x="1146313" y="1698334"/>
            <a:ext cx="91108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19F439-12F3-1FD2-CD3C-54512F8BE009}"/>
              </a:ext>
            </a:extLst>
          </p:cNvPr>
          <p:cNvCxnSpPr>
            <a:cxnSpLocks/>
          </p:cNvCxnSpPr>
          <p:nvPr/>
        </p:nvCxnSpPr>
        <p:spPr>
          <a:xfrm>
            <a:off x="6038334" y="4701563"/>
            <a:ext cx="1210963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5">
            <a:extLst>
              <a:ext uri="{FF2B5EF4-FFF2-40B4-BE49-F238E27FC236}">
                <a16:creationId xmlns:a16="http://schemas.microsoft.com/office/drawing/2014/main" id="{5A360796-2494-92A2-0941-0599EB4F04C4}"/>
              </a:ext>
            </a:extLst>
          </p:cNvPr>
          <p:cNvSpPr txBox="1"/>
          <p:nvPr/>
        </p:nvSpPr>
        <p:spPr>
          <a:xfrm>
            <a:off x="7986675" y="4887640"/>
            <a:ext cx="3439205" cy="1055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IP address with actual dots as alias???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95A46F-CC14-EA11-679A-046F57808C47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52B555-8CE5-E08E-D1EC-4089EF822E67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ILLEGAL CNAME ALIASES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80A43A-701D-CE9C-0AFF-5657A3999A8E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6D213314-E21B-72D6-0EF3-4840195B3E82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2A85BEDB-D4DA-0EDC-79C3-82D30B39E93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162990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BDA918E6-1E3A-949E-5F16-425F555DE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47" y="1532915"/>
            <a:ext cx="11335891" cy="44323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039656-2940-7AD6-2DEE-66834A6A7028}"/>
              </a:ext>
            </a:extLst>
          </p:cNvPr>
          <p:cNvSpPr/>
          <p:nvPr/>
        </p:nvSpPr>
        <p:spPr>
          <a:xfrm>
            <a:off x="1240325" y="5388443"/>
            <a:ext cx="1339913" cy="192685"/>
          </a:xfrm>
          <a:prstGeom prst="rect">
            <a:avLst/>
          </a:prstGeom>
          <a:noFill/>
          <a:ln w="38100">
            <a:solidFill>
              <a:srgbClr val="00FE00"/>
            </a:solidFill>
          </a:ln>
        </p:spPr>
        <p:txBody>
          <a:bodyPr rtlCol="0" anchor="ctr"/>
          <a:lstStyle/>
          <a:p>
            <a:pPr algn="l"/>
            <a:endParaRPr lang="en-AE" dirty="0">
              <a:solidFill>
                <a:srgbClr val="00FE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CBED05-8D9A-DA2C-BA9D-A373AF2F98A7}"/>
              </a:ext>
            </a:extLst>
          </p:cNvPr>
          <p:cNvSpPr/>
          <p:nvPr/>
        </p:nvSpPr>
        <p:spPr>
          <a:xfrm>
            <a:off x="8425375" y="3193495"/>
            <a:ext cx="1600074" cy="210791"/>
          </a:xfrm>
          <a:prstGeom prst="rect">
            <a:avLst/>
          </a:prstGeom>
          <a:noFill/>
          <a:ln w="38100">
            <a:solidFill>
              <a:srgbClr val="00FE00"/>
            </a:solidFill>
          </a:ln>
        </p:spPr>
        <p:txBody>
          <a:bodyPr rtlCol="0" anchor="ctr"/>
          <a:lstStyle/>
          <a:p>
            <a:pPr algn="l"/>
            <a:endParaRPr lang="en-AE" dirty="0">
              <a:solidFill>
                <a:srgbClr val="00FE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63AA3A-99D1-5535-67BC-4CECE55F34BC}"/>
              </a:ext>
            </a:extLst>
          </p:cNvPr>
          <p:cNvSpPr/>
          <p:nvPr/>
        </p:nvSpPr>
        <p:spPr>
          <a:xfrm>
            <a:off x="5688135" y="3363485"/>
            <a:ext cx="811520" cy="210791"/>
          </a:xfrm>
          <a:prstGeom prst="rect">
            <a:avLst/>
          </a:prstGeom>
          <a:noFill/>
          <a:ln w="38100">
            <a:solidFill>
              <a:srgbClr val="00FE00"/>
            </a:solidFill>
          </a:ln>
        </p:spPr>
        <p:txBody>
          <a:bodyPr rtlCol="0" anchor="ctr"/>
          <a:lstStyle/>
          <a:p>
            <a:pPr algn="l"/>
            <a:endParaRPr lang="en-AE" dirty="0">
              <a:solidFill>
                <a:srgbClr val="00FE00"/>
              </a:solidFill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C5B29C37-4857-FC93-898B-4C498C1299AC}"/>
              </a:ext>
            </a:extLst>
          </p:cNvPr>
          <p:cNvSpPr txBox="1"/>
          <p:nvPr/>
        </p:nvSpPr>
        <p:spPr>
          <a:xfrm>
            <a:off x="5025295" y="3720167"/>
            <a:ext cx="6773673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0520" lvl="1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The IP address is written as a single label in the </a:t>
            </a:r>
            <a:r>
              <a:rPr lang="en-US" sz="2800" u="sng" spc="94" dirty="0">
                <a:solidFill>
                  <a:srgbClr val="FFFFFF"/>
                </a:solidFill>
                <a:latin typeface="Nimbus Sans L 1"/>
              </a:rPr>
              <a:t>DNS name notation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format</a:t>
            </a:r>
          </a:p>
          <a:p>
            <a:pPr marL="590520" lvl="1" indent="-285750">
              <a:buFont typeface="Arial" panose="020B0604020202020204" pitchFamily="34" charset="0"/>
              <a:buChar char="•"/>
            </a:pPr>
            <a:endParaRPr lang="en-US" sz="10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Also using period symbols (.) in ASCII</a:t>
            </a:r>
          </a:p>
          <a:p>
            <a:pPr marL="590520" lvl="1" indent="-285750">
              <a:buFont typeface="Arial" panose="020B0604020202020204" pitchFamily="34" charset="0"/>
              <a:buChar char="•"/>
            </a:pPr>
            <a:endParaRPr lang="en-US" sz="10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buFont typeface="Arial" panose="020B0604020202020204" pitchFamily="34" charset="0"/>
              <a:buChar char="•"/>
            </a:pPr>
            <a:r>
              <a:rPr lang="en-US" sz="2800" u="sng" spc="94" dirty="0">
                <a:solidFill>
                  <a:srgbClr val="FFFFFF"/>
                </a:solidFill>
                <a:latin typeface="Nimbus Sans L 1"/>
              </a:rPr>
              <a:t>Definitely NOT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how IP addresses are transmitted over the network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A0CDA2-18C8-D837-71DC-9A6928B677AF}"/>
              </a:ext>
            </a:extLst>
          </p:cNvPr>
          <p:cNvSpPr/>
          <p:nvPr/>
        </p:nvSpPr>
        <p:spPr>
          <a:xfrm>
            <a:off x="10141311" y="1705232"/>
            <a:ext cx="740874" cy="164348"/>
          </a:xfrm>
          <a:prstGeom prst="rect">
            <a:avLst/>
          </a:prstGeom>
          <a:noFill/>
          <a:ln w="38100">
            <a:solidFill>
              <a:srgbClr val="00FE00"/>
            </a:solidFill>
          </a:ln>
        </p:spPr>
        <p:txBody>
          <a:bodyPr rtlCol="0" anchor="ctr"/>
          <a:lstStyle/>
          <a:p>
            <a:pPr algn="l"/>
            <a:endParaRPr lang="en-AE" dirty="0">
              <a:solidFill>
                <a:srgbClr val="00FE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6541D6-3299-45D3-59BF-49174F9C9853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8F689A-3684-5C08-252D-709F228DD48A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ILLEGAL CNAME ALIASES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32796AE-43F1-6800-90A4-6EA16BB49681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5" name="AutoShape 7">
              <a:extLst>
                <a:ext uri="{FF2B5EF4-FFF2-40B4-BE49-F238E27FC236}">
                  <a16:creationId xmlns:a16="http://schemas.microsoft.com/office/drawing/2014/main" id="{6CDFB9DE-2D9E-6C38-E326-6A713B370285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7" name="AutoShape 8">
              <a:extLst>
                <a:ext uri="{FF2B5EF4-FFF2-40B4-BE49-F238E27FC236}">
                  <a16:creationId xmlns:a16="http://schemas.microsoft.com/office/drawing/2014/main" id="{F372F8C9-E026-4003-37BC-29D550D6515D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322185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">
            <a:extLst>
              <a:ext uri="{FF2B5EF4-FFF2-40B4-BE49-F238E27FC236}">
                <a16:creationId xmlns:a16="http://schemas.microsoft.com/office/drawing/2014/main" id="{441265C7-2825-6CC5-1833-580DB42EAA8E}"/>
              </a:ext>
            </a:extLst>
          </p:cNvPr>
          <p:cNvSpPr txBox="1"/>
          <p:nvPr/>
        </p:nvSpPr>
        <p:spPr>
          <a:xfrm>
            <a:off x="386080" y="3161106"/>
            <a:ext cx="11480800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7"/>
              </a:lnSpc>
            </a:pPr>
            <a:r>
              <a:rPr lang="en-US" sz="2800" dirty="0">
                <a:solidFill>
                  <a:schemeClr val="bg1"/>
                </a:solidFill>
                <a:latin typeface="Nimbus Sans L 4"/>
              </a:rPr>
              <a:t>HOW DO YOU PENTEST A DNS RESOLVER?</a:t>
            </a:r>
          </a:p>
        </p:txBody>
      </p:sp>
    </p:spTree>
    <p:extLst>
      <p:ext uri="{BB962C8B-B14F-4D97-AF65-F5344CB8AC3E}">
        <p14:creationId xmlns:p14="http://schemas.microsoft.com/office/powerpoint/2010/main" val="274468488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">
            <a:extLst>
              <a:ext uri="{FF2B5EF4-FFF2-40B4-BE49-F238E27FC236}">
                <a16:creationId xmlns:a16="http://schemas.microsoft.com/office/drawing/2014/main" id="{E3BE6B8D-4831-16A1-137E-32CC37A1866A}"/>
              </a:ext>
            </a:extLst>
          </p:cNvPr>
          <p:cNvGrpSpPr/>
          <p:nvPr/>
        </p:nvGrpSpPr>
        <p:grpSpPr>
          <a:xfrm>
            <a:off x="2786487" y="2915316"/>
            <a:ext cx="6657813" cy="592591"/>
            <a:chOff x="0" y="0"/>
            <a:chExt cx="2140735" cy="234110"/>
          </a:xfrm>
        </p:grpSpPr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06052369-BC5C-E9B3-A6A6-7AFDCF2C1670}"/>
                </a:ext>
              </a:extLst>
            </p:cNvPr>
            <p:cNvSpPr/>
            <p:nvPr/>
          </p:nvSpPr>
          <p:spPr>
            <a:xfrm>
              <a:off x="0" y="0"/>
              <a:ext cx="2140735" cy="234110"/>
            </a:xfrm>
            <a:custGeom>
              <a:avLst/>
              <a:gdLst/>
              <a:ahLst/>
              <a:cxnLst/>
              <a:rect l="l" t="t" r="r" b="b"/>
              <a:pathLst>
                <a:path w="2140735" h="234110">
                  <a:moveTo>
                    <a:pt x="0" y="0"/>
                  </a:moveTo>
                  <a:lnTo>
                    <a:pt x="2140735" y="0"/>
                  </a:lnTo>
                  <a:lnTo>
                    <a:pt x="2140735" y="234110"/>
                  </a:lnTo>
                  <a:lnTo>
                    <a:pt x="0" y="234110"/>
                  </a:lnTo>
                  <a:close/>
                </a:path>
              </a:pathLst>
            </a:custGeom>
            <a:solidFill>
              <a:srgbClr val="FF4713"/>
            </a:solidFill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50C8FD02-EEBC-54BA-D9F7-DE7AB3FCCEDA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93"/>
                </a:lnSpc>
              </a:pPr>
              <a:endParaRPr sz="800"/>
            </a:p>
          </p:txBody>
        </p: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8DC50FFB-E3D6-2C56-7EC5-DE2654AF5420}"/>
              </a:ext>
            </a:extLst>
          </p:cNvPr>
          <p:cNvSpPr txBox="1"/>
          <p:nvPr/>
        </p:nvSpPr>
        <p:spPr>
          <a:xfrm>
            <a:off x="2865826" y="2888241"/>
            <a:ext cx="6472457" cy="570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756"/>
              </a:lnSpc>
            </a:pPr>
            <a:r>
              <a:rPr lang="en-US" sz="3200" spc="322" dirty="0">
                <a:solidFill>
                  <a:srgbClr val="000000"/>
                </a:solidFill>
                <a:latin typeface="Changeling Neo"/>
              </a:rPr>
              <a:t>BAD COMPRESSION</a:t>
            </a:r>
          </a:p>
        </p:txBody>
      </p:sp>
    </p:spTree>
    <p:extLst>
      <p:ext uri="{BB962C8B-B14F-4D97-AF65-F5344CB8AC3E}">
        <p14:creationId xmlns:p14="http://schemas.microsoft.com/office/powerpoint/2010/main" val="169259228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76C1D920-63D3-8465-D6A0-C9F7624DB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70" y="1340948"/>
            <a:ext cx="6819332" cy="49903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F68761-3B47-404E-AF02-1353E945FB0A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4B2F0-E5E3-D12B-E1DF-C7B308B80A3C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DNS COMPRESSION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65715D-8EE6-3F3B-A3E4-7F951E61D286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2FFC2358-8F9C-02D0-3434-62061BA5F0C0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ECBA2A02-F5FB-0414-020D-2C8ABC51F17B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2067818-0077-230F-3827-DEFC9B81D10B}"/>
              </a:ext>
            </a:extLst>
          </p:cNvPr>
          <p:cNvSpPr/>
          <p:nvPr/>
        </p:nvSpPr>
        <p:spPr>
          <a:xfrm>
            <a:off x="879043" y="3915509"/>
            <a:ext cx="6150114" cy="13036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74766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760C1BA-A0BE-A934-66F8-7D7EC0D5D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17" y="1489524"/>
            <a:ext cx="10863471" cy="48580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691D0F-FAB2-22C5-89A1-26B560A3BFD7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3B36133A-CB34-4C05-9866-723F42722BD5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DNS COMPRESSION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F53D9329-9E54-C50F-D56E-B4F6F20110B2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AAD8A716-DB86-8746-B33D-2795C9D83E52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2C95B06A-233A-D713-3B1A-D7F4BA0423BB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DA4E4D-9814-4174-AE38-134BD0A346FC}"/>
              </a:ext>
            </a:extLst>
          </p:cNvPr>
          <p:cNvCxnSpPr>
            <a:cxnSpLocks/>
          </p:cNvCxnSpPr>
          <p:nvPr/>
        </p:nvCxnSpPr>
        <p:spPr>
          <a:xfrm flipH="1">
            <a:off x="7328620" y="2447347"/>
            <a:ext cx="2529587" cy="0"/>
          </a:xfrm>
          <a:prstGeom prst="line">
            <a:avLst/>
          </a:prstGeom>
          <a:ln w="3810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1551C15-1D8F-56B4-426C-CAF1E965AB66}"/>
              </a:ext>
            </a:extLst>
          </p:cNvPr>
          <p:cNvCxnSpPr>
            <a:cxnSpLocks/>
          </p:cNvCxnSpPr>
          <p:nvPr/>
        </p:nvCxnSpPr>
        <p:spPr>
          <a:xfrm flipH="1">
            <a:off x="10675214" y="2449982"/>
            <a:ext cx="843352" cy="2776"/>
          </a:xfrm>
          <a:prstGeom prst="line">
            <a:avLst/>
          </a:prstGeom>
          <a:ln w="3810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5">
            <a:extLst>
              <a:ext uri="{FF2B5EF4-FFF2-40B4-BE49-F238E27FC236}">
                <a16:creationId xmlns:a16="http://schemas.microsoft.com/office/drawing/2014/main" id="{5E208EA8-B2BD-FBCD-A8D4-53DD591D8240}"/>
              </a:ext>
            </a:extLst>
          </p:cNvPr>
          <p:cNvSpPr txBox="1"/>
          <p:nvPr/>
        </p:nvSpPr>
        <p:spPr>
          <a:xfrm>
            <a:off x="5500468" y="3669943"/>
            <a:ext cx="6232919" cy="1732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c0 = compression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Next byte (0c) is the offset from the beginning of the DNS packet referencing another string object.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0c =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12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baseline="0" dirty="0">
                <a:solidFill>
                  <a:prstClr val="white"/>
                </a:solidFill>
                <a:latin typeface="Calibri" panose="020F0502020204030204"/>
              </a:rPr>
              <a:t>It points to the first occurrence of “</a:t>
            </a:r>
            <a:r>
              <a:rPr lang="en-US" sz="2000" baseline="0" dirty="0" err="1">
                <a:solidFill>
                  <a:prstClr val="white"/>
                </a:solidFill>
                <a:latin typeface="Calibri" panose="020F0502020204030204"/>
              </a:rPr>
              <a:t>yahoo.com</a:t>
            </a:r>
            <a:r>
              <a:rPr lang="en-US" sz="2000" baseline="0" dirty="0">
                <a:solidFill>
                  <a:prstClr val="white"/>
                </a:solidFill>
                <a:latin typeface="Calibri" panose="020F0502020204030204"/>
              </a:rPr>
              <a:t>” string.</a:t>
            </a:r>
            <a:endParaRPr kumimoji="0" lang="en-A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BD8040-381D-FABF-D10B-123311F7AF01}"/>
              </a:ext>
            </a:extLst>
          </p:cNvPr>
          <p:cNvSpPr/>
          <p:nvPr/>
        </p:nvSpPr>
        <p:spPr>
          <a:xfrm>
            <a:off x="7323209" y="2273833"/>
            <a:ext cx="218435" cy="178923"/>
          </a:xfrm>
          <a:prstGeom prst="rect">
            <a:avLst/>
          </a:prstGeom>
          <a:noFill/>
          <a:ln w="28575">
            <a:solidFill>
              <a:srgbClr val="00FE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462CFBA7-6C5C-3425-08C6-3239C20BE8F2}"/>
              </a:ext>
            </a:extLst>
          </p:cNvPr>
          <p:cNvSpPr/>
          <p:nvPr/>
        </p:nvSpPr>
        <p:spPr>
          <a:xfrm rot="16200000">
            <a:off x="756532" y="3884259"/>
            <a:ext cx="170456" cy="393431"/>
          </a:xfrm>
          <a:prstGeom prst="downArrow">
            <a:avLst/>
          </a:prstGeom>
          <a:solidFill>
            <a:srgbClr val="FF4713"/>
          </a:solidFill>
          <a:ln>
            <a:solidFill>
              <a:srgbClr val="FF4713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E442CB35-922B-A80C-7149-B2684DACC0D1}"/>
              </a:ext>
            </a:extLst>
          </p:cNvPr>
          <p:cNvSpPr/>
          <p:nvPr/>
        </p:nvSpPr>
        <p:spPr>
          <a:xfrm rot="16200000">
            <a:off x="756532" y="5053993"/>
            <a:ext cx="170456" cy="393431"/>
          </a:xfrm>
          <a:prstGeom prst="downArrow">
            <a:avLst/>
          </a:prstGeom>
          <a:solidFill>
            <a:srgbClr val="FF4713"/>
          </a:solidFill>
          <a:ln>
            <a:solidFill>
              <a:srgbClr val="FF4713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0F1C2211-0B49-59B8-2CAC-75FA0A470613}"/>
              </a:ext>
            </a:extLst>
          </p:cNvPr>
          <p:cNvSpPr/>
          <p:nvPr/>
        </p:nvSpPr>
        <p:spPr>
          <a:xfrm rot="16200000">
            <a:off x="756532" y="5215622"/>
            <a:ext cx="170456" cy="393431"/>
          </a:xfrm>
          <a:prstGeom prst="downArrow">
            <a:avLst/>
          </a:prstGeom>
          <a:solidFill>
            <a:srgbClr val="FF4713"/>
          </a:solidFill>
          <a:ln>
            <a:solidFill>
              <a:srgbClr val="FF4713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726369C3-EDD2-3374-9638-39A4C6666D66}"/>
              </a:ext>
            </a:extLst>
          </p:cNvPr>
          <p:cNvSpPr/>
          <p:nvPr/>
        </p:nvSpPr>
        <p:spPr>
          <a:xfrm rot="16200000">
            <a:off x="756532" y="5377251"/>
            <a:ext cx="170456" cy="393431"/>
          </a:xfrm>
          <a:prstGeom prst="downArrow">
            <a:avLst/>
          </a:prstGeom>
          <a:solidFill>
            <a:srgbClr val="FF4713"/>
          </a:solidFill>
          <a:ln>
            <a:solidFill>
              <a:srgbClr val="FF4713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9CA4A319-1664-014D-C087-31E21D528956}"/>
              </a:ext>
            </a:extLst>
          </p:cNvPr>
          <p:cNvSpPr/>
          <p:nvPr/>
        </p:nvSpPr>
        <p:spPr>
          <a:xfrm rot="16200000">
            <a:off x="756532" y="5550915"/>
            <a:ext cx="170456" cy="393431"/>
          </a:xfrm>
          <a:prstGeom prst="downArrow">
            <a:avLst/>
          </a:prstGeom>
          <a:solidFill>
            <a:srgbClr val="FF4713"/>
          </a:solidFill>
          <a:ln>
            <a:solidFill>
              <a:srgbClr val="FF4713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1445F8B0-6EBD-5CBF-9BA3-794955AED4A0}"/>
              </a:ext>
            </a:extLst>
          </p:cNvPr>
          <p:cNvSpPr/>
          <p:nvPr/>
        </p:nvSpPr>
        <p:spPr>
          <a:xfrm rot="16200000">
            <a:off x="756532" y="5722836"/>
            <a:ext cx="170456" cy="393431"/>
          </a:xfrm>
          <a:prstGeom prst="downArrow">
            <a:avLst/>
          </a:prstGeom>
          <a:solidFill>
            <a:srgbClr val="FF4713"/>
          </a:solidFill>
          <a:ln>
            <a:solidFill>
              <a:srgbClr val="FF4713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7FE08C-7E6B-7B0B-7DB0-A73EF5197B28}"/>
              </a:ext>
            </a:extLst>
          </p:cNvPr>
          <p:cNvSpPr/>
          <p:nvPr/>
        </p:nvSpPr>
        <p:spPr>
          <a:xfrm>
            <a:off x="8413173" y="2126871"/>
            <a:ext cx="218436" cy="1789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FAE462-F543-2D10-3896-ADB3C5001FD6}"/>
              </a:ext>
            </a:extLst>
          </p:cNvPr>
          <p:cNvCxnSpPr>
            <a:cxnSpLocks/>
          </p:cNvCxnSpPr>
          <p:nvPr/>
        </p:nvCxnSpPr>
        <p:spPr>
          <a:xfrm flipH="1">
            <a:off x="7101992" y="2770542"/>
            <a:ext cx="4214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A6CBA60B-B564-78FC-4006-5DA45CD28F0C}"/>
              </a:ext>
            </a:extLst>
          </p:cNvPr>
          <p:cNvCxnSpPr>
            <a:cxnSpLocks/>
            <a:endCxn id="34" idx="1"/>
          </p:cNvCxnSpPr>
          <p:nvPr/>
        </p:nvCxnSpPr>
        <p:spPr>
          <a:xfrm rot="16200000" flipV="1">
            <a:off x="7250780" y="2435724"/>
            <a:ext cx="262974" cy="118115"/>
          </a:xfrm>
          <a:prstGeom prst="curvedConnector4">
            <a:avLst>
              <a:gd name="adj1" fmla="val -64931"/>
              <a:gd name="adj2" fmla="val 440363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2D0FC0-D8C1-1332-5116-D637448C630E}"/>
              </a:ext>
            </a:extLst>
          </p:cNvPr>
          <p:cNvCxnSpPr>
            <a:cxnSpLocks/>
          </p:cNvCxnSpPr>
          <p:nvPr/>
        </p:nvCxnSpPr>
        <p:spPr>
          <a:xfrm flipH="1">
            <a:off x="1242475" y="5322920"/>
            <a:ext cx="7650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9ABC38E-A895-F0E7-270A-7B8553C49B52}"/>
              </a:ext>
            </a:extLst>
          </p:cNvPr>
          <p:cNvCxnSpPr>
            <a:cxnSpLocks/>
          </p:cNvCxnSpPr>
          <p:nvPr/>
        </p:nvCxnSpPr>
        <p:spPr>
          <a:xfrm flipH="1">
            <a:off x="7101992" y="2933453"/>
            <a:ext cx="4214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B3FF9FB-8C39-B96A-1BE4-4189CFB34C76}"/>
              </a:ext>
            </a:extLst>
          </p:cNvPr>
          <p:cNvCxnSpPr>
            <a:cxnSpLocks/>
          </p:cNvCxnSpPr>
          <p:nvPr/>
        </p:nvCxnSpPr>
        <p:spPr>
          <a:xfrm flipH="1">
            <a:off x="1242475" y="5497566"/>
            <a:ext cx="7650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98579F2-9555-F7B5-2E80-824DAD8421E7}"/>
              </a:ext>
            </a:extLst>
          </p:cNvPr>
          <p:cNvCxnSpPr>
            <a:cxnSpLocks/>
          </p:cNvCxnSpPr>
          <p:nvPr/>
        </p:nvCxnSpPr>
        <p:spPr>
          <a:xfrm flipH="1">
            <a:off x="7101992" y="3091108"/>
            <a:ext cx="4214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B500E13-1643-038A-E01B-6EFDFFBF1E5F}"/>
              </a:ext>
            </a:extLst>
          </p:cNvPr>
          <p:cNvCxnSpPr>
            <a:cxnSpLocks/>
          </p:cNvCxnSpPr>
          <p:nvPr/>
        </p:nvCxnSpPr>
        <p:spPr>
          <a:xfrm flipH="1">
            <a:off x="1242475" y="5659195"/>
            <a:ext cx="7650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35A10EA-7F9E-08A1-4231-636B58E4CBC4}"/>
              </a:ext>
            </a:extLst>
          </p:cNvPr>
          <p:cNvCxnSpPr>
            <a:cxnSpLocks/>
          </p:cNvCxnSpPr>
          <p:nvPr/>
        </p:nvCxnSpPr>
        <p:spPr>
          <a:xfrm flipH="1">
            <a:off x="7101992" y="3254019"/>
            <a:ext cx="4214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4A8262D-A7D1-D1A3-CBA4-1F136C727150}"/>
              </a:ext>
            </a:extLst>
          </p:cNvPr>
          <p:cNvCxnSpPr>
            <a:cxnSpLocks/>
          </p:cNvCxnSpPr>
          <p:nvPr/>
        </p:nvCxnSpPr>
        <p:spPr>
          <a:xfrm flipH="1">
            <a:off x="1242475" y="5826978"/>
            <a:ext cx="7650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3AAE001-EEE4-2373-37E8-866489F9C3C1}"/>
              </a:ext>
            </a:extLst>
          </p:cNvPr>
          <p:cNvCxnSpPr>
            <a:cxnSpLocks/>
          </p:cNvCxnSpPr>
          <p:nvPr/>
        </p:nvCxnSpPr>
        <p:spPr>
          <a:xfrm flipH="1">
            <a:off x="7093483" y="3409047"/>
            <a:ext cx="4214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F12038E-C62A-AE37-334D-F9FACC30465E}"/>
              </a:ext>
            </a:extLst>
          </p:cNvPr>
          <p:cNvCxnSpPr>
            <a:cxnSpLocks/>
          </p:cNvCxnSpPr>
          <p:nvPr/>
        </p:nvCxnSpPr>
        <p:spPr>
          <a:xfrm flipH="1">
            <a:off x="1242475" y="5977496"/>
            <a:ext cx="7650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A817ED9-E1DE-E86A-DAE0-988A512AD37A}"/>
              </a:ext>
            </a:extLst>
          </p:cNvPr>
          <p:cNvCxnSpPr>
            <a:cxnSpLocks/>
          </p:cNvCxnSpPr>
          <p:nvPr/>
        </p:nvCxnSpPr>
        <p:spPr>
          <a:xfrm flipH="1">
            <a:off x="7101992" y="2616891"/>
            <a:ext cx="4214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BB15E38-543A-EB3B-BD86-5BFF20D111EC}"/>
              </a:ext>
            </a:extLst>
          </p:cNvPr>
          <p:cNvCxnSpPr>
            <a:cxnSpLocks/>
          </p:cNvCxnSpPr>
          <p:nvPr/>
        </p:nvCxnSpPr>
        <p:spPr>
          <a:xfrm flipH="1">
            <a:off x="1412179" y="4333556"/>
            <a:ext cx="12653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54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2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3048A11A-E586-F50F-FDC6-BAE33ED5EE86}"/>
              </a:ext>
            </a:extLst>
          </p:cNvPr>
          <p:cNvSpPr txBox="1"/>
          <p:nvPr/>
        </p:nvSpPr>
        <p:spPr>
          <a:xfrm>
            <a:off x="461337" y="1999376"/>
            <a:ext cx="10984429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PolarDNS has multiple features related to compression which allow you 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895289" lvl="2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Create compression loops (referencing to self, referencing to another string which references back)</a:t>
            </a:r>
          </a:p>
          <a:p>
            <a:pPr marL="895289" lvl="2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895289" lvl="2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Manipulate the compression offsets in different fields</a:t>
            </a:r>
          </a:p>
          <a:p>
            <a:pPr marL="590520" lvl="1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Could lead to malformations and DoS issues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364B20-4E93-6A53-24D0-38C346E66B5F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43F2ED58-D314-1B13-E711-2A6084A235D7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BAD DNS COMPRESSION</a:t>
            </a:r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C489603C-AD8E-83E2-E185-E53DF3A43769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21" name="AutoShape 7">
              <a:extLst>
                <a:ext uri="{FF2B5EF4-FFF2-40B4-BE49-F238E27FC236}">
                  <a16:creationId xmlns:a16="http://schemas.microsoft.com/office/drawing/2014/main" id="{961D7FEC-4B35-9671-A5EA-8F44465A86EB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22" name="AutoShape 8">
              <a:extLst>
                <a:ext uri="{FF2B5EF4-FFF2-40B4-BE49-F238E27FC236}">
                  <a16:creationId xmlns:a16="http://schemas.microsoft.com/office/drawing/2014/main" id="{9C779872-5C5D-0146-7A33-43B34FFA9B69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281543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B691D0F-FAB2-22C5-89A1-26B560A3BFD7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3B36133A-CB34-4C05-9866-723F42722BD5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BAD DNS COMPRESSION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F53D9329-9E54-C50F-D56E-B4F6F20110B2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AAD8A716-DB86-8746-B33D-2795C9D83E52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2C95B06A-233A-D713-3B1A-D7F4BA0423BB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pic>
        <p:nvPicPr>
          <p:cNvPr id="8" name="Picture 7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DD24ECB4-CAA1-CFF2-E8C9-8B3426CDA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77" y="1688930"/>
            <a:ext cx="9172930" cy="241010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3A69B6-613D-81FC-6A2A-E4A1EAA7B5CB}"/>
              </a:ext>
            </a:extLst>
          </p:cNvPr>
          <p:cNvCxnSpPr>
            <a:cxnSpLocks/>
          </p:cNvCxnSpPr>
          <p:nvPr/>
        </p:nvCxnSpPr>
        <p:spPr>
          <a:xfrm flipH="1">
            <a:off x="1486840" y="1917568"/>
            <a:ext cx="200522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14B7C3-4B62-7D74-7A8F-3A39108C80F0}"/>
              </a:ext>
            </a:extLst>
          </p:cNvPr>
          <p:cNvCxnSpPr>
            <a:cxnSpLocks/>
          </p:cNvCxnSpPr>
          <p:nvPr/>
        </p:nvCxnSpPr>
        <p:spPr>
          <a:xfrm flipH="1">
            <a:off x="1111095" y="2211858"/>
            <a:ext cx="4879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5">
            <a:extLst>
              <a:ext uri="{FF2B5EF4-FFF2-40B4-BE49-F238E27FC236}">
                <a16:creationId xmlns:a16="http://schemas.microsoft.com/office/drawing/2014/main" id="{9D322E08-5062-A889-BD32-4484D5F5EBA6}"/>
              </a:ext>
            </a:extLst>
          </p:cNvPr>
          <p:cNvSpPr txBox="1"/>
          <p:nvPr/>
        </p:nvSpPr>
        <p:spPr>
          <a:xfrm>
            <a:off x="5644055" y="4544475"/>
            <a:ext cx="3468414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Malformed packet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</p:spTree>
    <p:extLst>
      <p:ext uri="{BB962C8B-B14F-4D97-AF65-F5344CB8AC3E}">
        <p14:creationId xmlns:p14="http://schemas.microsoft.com/office/powerpoint/2010/main" val="378470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3D49131-A5DB-3EB6-A2A8-F5C4137ED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5" y="1466143"/>
            <a:ext cx="10026407" cy="48610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691D0F-FAB2-22C5-89A1-26B560A3BFD7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3B36133A-CB34-4C05-9866-723F42722BD5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BAD DNS COMPRESSION – VARIANT 1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F53D9329-9E54-C50F-D56E-B4F6F20110B2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AAD8A716-DB86-8746-B33D-2795C9D83E52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2C95B06A-233A-D713-3B1A-D7F4BA0423BB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2EB39D-771D-9F5D-ED5F-B740BBB25DFF}"/>
              </a:ext>
            </a:extLst>
          </p:cNvPr>
          <p:cNvCxnSpPr>
            <a:cxnSpLocks/>
          </p:cNvCxnSpPr>
          <p:nvPr/>
        </p:nvCxnSpPr>
        <p:spPr>
          <a:xfrm flipH="1">
            <a:off x="2316938" y="5204652"/>
            <a:ext cx="26606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B691D0F-FAB2-22C5-89A1-26B560A3BFD7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3B36133A-CB34-4C05-9866-723F42722BD5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BAD DNS COMPRESSION – VARIANT 2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F53D9329-9E54-C50F-D56E-B4F6F20110B2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AAD8A716-DB86-8746-B33D-2795C9D83E52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2C95B06A-233A-D713-3B1A-D7F4BA0423BB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48D41CC-0158-E375-2F04-DC6AE139E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7" y="1467893"/>
            <a:ext cx="10026408" cy="484812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13DDD2-1FB8-405F-5A36-FA65D227F544}"/>
              </a:ext>
            </a:extLst>
          </p:cNvPr>
          <p:cNvCxnSpPr>
            <a:cxnSpLocks/>
          </p:cNvCxnSpPr>
          <p:nvPr/>
        </p:nvCxnSpPr>
        <p:spPr>
          <a:xfrm flipH="1">
            <a:off x="2362658" y="5981892"/>
            <a:ext cx="26606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3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827EE96-84CB-FB5E-3B56-109F5A131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6" y="1466143"/>
            <a:ext cx="10026407" cy="48233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691D0F-FAB2-22C5-89A1-26B560A3BFD7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3B36133A-CB34-4C05-9866-723F42722BD5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BAD DNS COMPRESSION – VARIANT 3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F53D9329-9E54-C50F-D56E-B4F6F20110B2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AAD8A716-DB86-8746-B33D-2795C9D83E52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2C95B06A-233A-D713-3B1A-D7F4BA0423BB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DD6B2F-6C15-AB7D-9475-355682F33EA9}"/>
              </a:ext>
            </a:extLst>
          </p:cNvPr>
          <p:cNvCxnSpPr>
            <a:cxnSpLocks/>
          </p:cNvCxnSpPr>
          <p:nvPr/>
        </p:nvCxnSpPr>
        <p:spPr>
          <a:xfrm flipH="1">
            <a:off x="2385518" y="5951412"/>
            <a:ext cx="26606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68956A-77FB-2B3F-4A73-F0387F02D3D6}"/>
              </a:ext>
            </a:extLst>
          </p:cNvPr>
          <p:cNvCxnSpPr>
            <a:cxnSpLocks/>
          </p:cNvCxnSpPr>
          <p:nvPr/>
        </p:nvCxnSpPr>
        <p:spPr>
          <a:xfrm flipH="1">
            <a:off x="2316938" y="5166552"/>
            <a:ext cx="26606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13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">
            <a:extLst>
              <a:ext uri="{FF2B5EF4-FFF2-40B4-BE49-F238E27FC236}">
                <a16:creationId xmlns:a16="http://schemas.microsoft.com/office/drawing/2014/main" id="{E3BE6B8D-4831-16A1-137E-32CC37A1866A}"/>
              </a:ext>
            </a:extLst>
          </p:cNvPr>
          <p:cNvGrpSpPr/>
          <p:nvPr/>
        </p:nvGrpSpPr>
        <p:grpSpPr>
          <a:xfrm>
            <a:off x="2778176" y="2915316"/>
            <a:ext cx="6657813" cy="592591"/>
            <a:chOff x="0" y="0"/>
            <a:chExt cx="2140735" cy="234110"/>
          </a:xfrm>
        </p:grpSpPr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06052369-BC5C-E9B3-A6A6-7AFDCF2C1670}"/>
                </a:ext>
              </a:extLst>
            </p:cNvPr>
            <p:cNvSpPr/>
            <p:nvPr/>
          </p:nvSpPr>
          <p:spPr>
            <a:xfrm>
              <a:off x="0" y="0"/>
              <a:ext cx="2140735" cy="234110"/>
            </a:xfrm>
            <a:custGeom>
              <a:avLst/>
              <a:gdLst/>
              <a:ahLst/>
              <a:cxnLst/>
              <a:rect l="l" t="t" r="r" b="b"/>
              <a:pathLst>
                <a:path w="2140735" h="234110">
                  <a:moveTo>
                    <a:pt x="0" y="0"/>
                  </a:moveTo>
                  <a:lnTo>
                    <a:pt x="2140735" y="0"/>
                  </a:lnTo>
                  <a:lnTo>
                    <a:pt x="2140735" y="234110"/>
                  </a:lnTo>
                  <a:lnTo>
                    <a:pt x="0" y="234110"/>
                  </a:lnTo>
                  <a:close/>
                </a:path>
              </a:pathLst>
            </a:custGeom>
            <a:solidFill>
              <a:srgbClr val="FF4713"/>
            </a:solidFill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50C8FD02-EEBC-54BA-D9F7-DE7AB3FCCEDA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93"/>
                </a:lnSpc>
              </a:pPr>
              <a:endParaRPr sz="800"/>
            </a:p>
          </p:txBody>
        </p: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8DC50FFB-E3D6-2C56-7EC5-DE2654AF5420}"/>
              </a:ext>
            </a:extLst>
          </p:cNvPr>
          <p:cNvSpPr txBox="1"/>
          <p:nvPr/>
        </p:nvSpPr>
        <p:spPr>
          <a:xfrm>
            <a:off x="2857515" y="2864994"/>
            <a:ext cx="6472457" cy="570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756"/>
              </a:lnSpc>
            </a:pPr>
            <a:r>
              <a:rPr lang="en-US" sz="3200" spc="322" dirty="0">
                <a:solidFill>
                  <a:srgbClr val="000000"/>
                </a:solidFill>
                <a:latin typeface="Changeling Neo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21123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C0A1036-38AF-8F3F-61B8-6073BE75CC7E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pic>
        <p:nvPicPr>
          <p:cNvPr id="17" name="Picture 16" descr="A logo with a dragon and smoke&#10;&#10;Description automatically generated">
            <a:extLst>
              <a:ext uri="{FF2B5EF4-FFF2-40B4-BE49-F238E27FC236}">
                <a16:creationId xmlns:a16="http://schemas.microsoft.com/office/drawing/2014/main" id="{139EA6BE-6B37-6A83-E560-057926106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370" y="1651370"/>
            <a:ext cx="8158170" cy="4511561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FB712310-9AB8-B64F-A0FE-0006629CF9B7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PENTESTING A DNS RESOLVER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8827B8-1213-6091-5796-F56D34816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3176" y="1112901"/>
            <a:ext cx="4135318" cy="2316099"/>
          </a:xfrm>
          <a:prstGeom prst="rect">
            <a:avLst/>
          </a:prstGeom>
        </p:spPr>
      </p:pic>
      <p:pic>
        <p:nvPicPr>
          <p:cNvPr id="11" name="Picture 10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CBD661F4-BC15-79E4-25CA-47312E91E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46" y="3429000"/>
            <a:ext cx="2140512" cy="29126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CD60C9-08D1-D188-BCD2-F5410EF21D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2992" y="3923243"/>
            <a:ext cx="4066974" cy="2139123"/>
          </a:xfrm>
          <a:prstGeom prst="rect">
            <a:avLst/>
          </a:prstGeom>
        </p:spPr>
      </p:pic>
      <p:pic>
        <p:nvPicPr>
          <p:cNvPr id="24" name="Picture 2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68DE77F9-27CC-53E5-E91E-1E47BD28A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72" y="1363152"/>
            <a:ext cx="4800483" cy="144994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B390D59-42E4-0793-8942-FBDE37BA7B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490" y="1786136"/>
            <a:ext cx="5976045" cy="4222107"/>
          </a:xfrm>
          <a:prstGeom prst="rect">
            <a:avLst/>
          </a:prstGeom>
        </p:spPr>
      </p:pic>
      <p:pic>
        <p:nvPicPr>
          <p:cNvPr id="7" name="Picture 6" descr="A screenshot of a web browser&#10;&#10;Description automatically generated">
            <a:extLst>
              <a:ext uri="{FF2B5EF4-FFF2-40B4-BE49-F238E27FC236}">
                <a16:creationId xmlns:a16="http://schemas.microsoft.com/office/drawing/2014/main" id="{26A6A395-92EC-4272-E7F0-8411974F5E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49" y="2022749"/>
            <a:ext cx="3365500" cy="23241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05E19C2-B83F-44B7-13F1-D7B9CA5C1B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471" y="2183660"/>
            <a:ext cx="3225800" cy="23114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DE08CC2-A99D-C9DC-9952-35FA98A789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172" y="3897077"/>
            <a:ext cx="3149600" cy="2235200"/>
          </a:xfrm>
          <a:prstGeom prst="rect">
            <a:avLst/>
          </a:prstGeom>
        </p:spPr>
      </p:pic>
      <p:pic>
        <p:nvPicPr>
          <p:cNvPr id="20" name="Picture 19" descr="A picture containing text, window, electronics&#10;&#10;Description automatically generated">
            <a:extLst>
              <a:ext uri="{FF2B5EF4-FFF2-40B4-BE49-F238E27FC236}">
                <a16:creationId xmlns:a16="http://schemas.microsoft.com/office/drawing/2014/main" id="{03A789E6-C53B-B183-67FC-7B7FCA2DEA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17091" y="2380985"/>
            <a:ext cx="6197961" cy="3366687"/>
          </a:xfrm>
          <a:prstGeom prst="rect">
            <a:avLst/>
          </a:prstGeom>
        </p:spPr>
      </p:pic>
      <p:pic>
        <p:nvPicPr>
          <p:cNvPr id="3" name="Picture 2" descr="A low polygon of a person sitting down&#10;&#10;Description automatically generated">
            <a:extLst>
              <a:ext uri="{FF2B5EF4-FFF2-40B4-BE49-F238E27FC236}">
                <a16:creationId xmlns:a16="http://schemas.microsoft.com/office/drawing/2014/main" id="{10F42253-0BE8-AB7C-D049-FF394FDD5EF1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741" y="2484218"/>
            <a:ext cx="2177546" cy="2959395"/>
          </a:xfrm>
          <a:prstGeom prst="rect">
            <a:avLst/>
          </a:prstGeom>
        </p:spPr>
      </p:pic>
      <p:grpSp>
        <p:nvGrpSpPr>
          <p:cNvPr id="28" name="Group 6">
            <a:extLst>
              <a:ext uri="{FF2B5EF4-FFF2-40B4-BE49-F238E27FC236}">
                <a16:creationId xmlns:a16="http://schemas.microsoft.com/office/drawing/2014/main" id="{4FDA75C0-3AAC-09BA-BEB8-D317715D4A3E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29" name="AutoShape 7">
              <a:extLst>
                <a:ext uri="{FF2B5EF4-FFF2-40B4-BE49-F238E27FC236}">
                  <a16:creationId xmlns:a16="http://schemas.microsoft.com/office/drawing/2014/main" id="{551932FB-DE46-D7B6-77CB-635211081225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30" name="AutoShape 8">
              <a:extLst>
                <a:ext uri="{FF2B5EF4-FFF2-40B4-BE49-F238E27FC236}">
                  <a16:creationId xmlns:a16="http://schemas.microsoft.com/office/drawing/2014/main" id="{985F5D14-2F93-FDAD-72D4-8B8A1095922D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5391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D87A5F-B122-7D9C-0960-0B1B276472DF}"/>
              </a:ext>
            </a:extLst>
          </p:cNvPr>
          <p:cNvSpPr/>
          <p:nvPr/>
        </p:nvSpPr>
        <p:spPr>
          <a:xfrm>
            <a:off x="1259352" y="2185974"/>
            <a:ext cx="2323624" cy="626190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dirty="0">
                <a:solidFill>
                  <a:schemeClr val="bg1"/>
                </a:solidFill>
                <a:latin typeface="NimbusSan" pitchFamily="2" charset="77"/>
              </a:rPr>
              <a:t>DNS resolver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117703-BCC2-EF39-9B0D-3371A82F55D6}"/>
              </a:ext>
            </a:extLst>
          </p:cNvPr>
          <p:cNvCxnSpPr>
            <a:cxnSpLocks/>
          </p:cNvCxnSpPr>
          <p:nvPr/>
        </p:nvCxnSpPr>
        <p:spPr>
          <a:xfrm flipV="1">
            <a:off x="2196888" y="2799518"/>
            <a:ext cx="0" cy="2502474"/>
          </a:xfrm>
          <a:prstGeom prst="straightConnector1">
            <a:avLst/>
          </a:prstGeom>
          <a:ln w="190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9FF37335-86D6-BC03-1580-B09F91CABBDF}"/>
              </a:ext>
            </a:extLst>
          </p:cNvPr>
          <p:cNvSpPr/>
          <p:nvPr/>
        </p:nvSpPr>
        <p:spPr>
          <a:xfrm>
            <a:off x="1235703" y="5301992"/>
            <a:ext cx="2323624" cy="579809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lvl="2"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Client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A2EBC0E-5A1D-110C-100D-99BB1A839D28}"/>
              </a:ext>
            </a:extLst>
          </p:cNvPr>
          <p:cNvCxnSpPr>
            <a:cxnSpLocks/>
          </p:cNvCxnSpPr>
          <p:nvPr/>
        </p:nvCxnSpPr>
        <p:spPr>
          <a:xfrm>
            <a:off x="2473718" y="2821769"/>
            <a:ext cx="0" cy="2480223"/>
          </a:xfrm>
          <a:prstGeom prst="straightConnector1">
            <a:avLst/>
          </a:prstGeom>
          <a:ln w="190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Laptop with solid fill">
            <a:extLst>
              <a:ext uri="{FF2B5EF4-FFF2-40B4-BE49-F238E27FC236}">
                <a16:creationId xmlns:a16="http://schemas.microsoft.com/office/drawing/2014/main" id="{1810CD7C-B22E-774F-6FD2-19C8F6A25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2683" y="5290612"/>
            <a:ext cx="724702" cy="5798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8B2453-B1DB-B9E2-91EE-35759EAA0E1A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33333F7F-6318-9F31-A62D-8B3EF65E9515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PENTESTING A DNS RESOLVER</a:t>
            </a: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528F1365-3952-19BA-FE9C-C598799D08C0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3" name="AutoShape 7">
              <a:extLst>
                <a:ext uri="{FF2B5EF4-FFF2-40B4-BE49-F238E27FC236}">
                  <a16:creationId xmlns:a16="http://schemas.microsoft.com/office/drawing/2014/main" id="{448B7888-0317-2855-25CF-847C38571408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DBE5C95E-27DE-3338-A509-5DDA5EBB20D0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1366239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C0B94A3-A85C-19DF-F52A-F91D2A155B86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DEBCCDF0-7701-FBB5-5E25-F7B4A87431F2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AGENDA</a:t>
            </a:r>
          </a:p>
        </p:txBody>
      </p:sp>
      <p:grpSp>
        <p:nvGrpSpPr>
          <p:cNvPr id="34" name="Group 6">
            <a:extLst>
              <a:ext uri="{FF2B5EF4-FFF2-40B4-BE49-F238E27FC236}">
                <a16:creationId xmlns:a16="http://schemas.microsoft.com/office/drawing/2014/main" id="{41A39689-4DB6-7273-E0DC-55F27D6572AD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35" name="AutoShape 7">
              <a:extLst>
                <a:ext uri="{FF2B5EF4-FFF2-40B4-BE49-F238E27FC236}">
                  <a16:creationId xmlns:a16="http://schemas.microsoft.com/office/drawing/2014/main" id="{07F08F94-2BB1-2FC1-B2F4-1D5572D6F84B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36" name="AutoShape 8">
              <a:extLst>
                <a:ext uri="{FF2B5EF4-FFF2-40B4-BE49-F238E27FC236}">
                  <a16:creationId xmlns:a16="http://schemas.microsoft.com/office/drawing/2014/main" id="{A0FEC730-8E06-E24A-7766-F1565A33E7FB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2" name="TextBox 5">
            <a:extLst>
              <a:ext uri="{FF2B5EF4-FFF2-40B4-BE49-F238E27FC236}">
                <a16:creationId xmlns:a16="http://schemas.microsoft.com/office/drawing/2014/main" id="{8FC1ED59-DEC8-843B-EE58-2F6A16F2D212}"/>
              </a:ext>
            </a:extLst>
          </p:cNvPr>
          <p:cNvSpPr txBox="1"/>
          <p:nvPr/>
        </p:nvSpPr>
        <p:spPr>
          <a:xfrm>
            <a:off x="150616" y="2200248"/>
            <a:ext cx="11895610" cy="3531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Story behind 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DNS servers 101 and </a:t>
            </a:r>
            <a:r>
              <a:rPr lang="en-US" sz="2800" spc="94" dirty="0" err="1">
                <a:solidFill>
                  <a:srgbClr val="FFFFFF"/>
                </a:solidFill>
                <a:latin typeface="Nimbus Sans L 1"/>
              </a:rPr>
              <a:t>pentesting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strategies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                     intro: DNS server for vulnerability research and </a:t>
            </a:r>
            <a:r>
              <a:rPr lang="en-US" sz="2800" spc="94" dirty="0" err="1">
                <a:solidFill>
                  <a:srgbClr val="FFFFFF"/>
                </a:solidFill>
                <a:latin typeface="Nimbus Sans L 1"/>
              </a:rPr>
              <a:t>pentesting</a:t>
            </a: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                     deployment, features and usage examples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Implementing new features in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Conclusion</a:t>
            </a: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</p:txBody>
      </p:sp>
      <p:pic>
        <p:nvPicPr>
          <p:cNvPr id="6" name="Picture 5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B4BD5B14-2AFD-C40B-E23B-F7F85EFA9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863" y="2024811"/>
            <a:ext cx="1939032" cy="444866"/>
          </a:xfrm>
          <a:prstGeom prst="rect">
            <a:avLst/>
          </a:prstGeom>
        </p:spPr>
      </p:pic>
      <p:pic>
        <p:nvPicPr>
          <p:cNvPr id="7" name="Picture 6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E7009028-0495-07E6-904E-5554A4987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1" y="3252745"/>
            <a:ext cx="1939032" cy="444866"/>
          </a:xfrm>
          <a:prstGeom prst="rect">
            <a:avLst/>
          </a:prstGeom>
        </p:spPr>
      </p:pic>
      <p:pic>
        <p:nvPicPr>
          <p:cNvPr id="8" name="Picture 7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3BB9B4D4-F571-1FB4-04BE-B76D9F3CC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49" y="3861860"/>
            <a:ext cx="1939032" cy="444866"/>
          </a:xfrm>
          <a:prstGeom prst="rect">
            <a:avLst/>
          </a:prstGeom>
        </p:spPr>
      </p:pic>
      <p:pic>
        <p:nvPicPr>
          <p:cNvPr id="11" name="Picture 10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9CCDF2CC-55D7-AE61-E1DB-6AB043639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30" y="4469394"/>
            <a:ext cx="1939032" cy="44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84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D87A5F-B122-7D9C-0960-0B1B276472DF}"/>
              </a:ext>
            </a:extLst>
          </p:cNvPr>
          <p:cNvSpPr/>
          <p:nvPr/>
        </p:nvSpPr>
        <p:spPr>
          <a:xfrm>
            <a:off x="1259352" y="2185974"/>
            <a:ext cx="2323624" cy="626190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dirty="0">
                <a:solidFill>
                  <a:schemeClr val="bg1"/>
                </a:solidFill>
                <a:latin typeface="NimbusSan" pitchFamily="2" charset="77"/>
              </a:rPr>
              <a:t>DNS resolver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117703-BCC2-EF39-9B0D-3371A82F55D6}"/>
              </a:ext>
            </a:extLst>
          </p:cNvPr>
          <p:cNvCxnSpPr>
            <a:cxnSpLocks/>
          </p:cNvCxnSpPr>
          <p:nvPr/>
        </p:nvCxnSpPr>
        <p:spPr>
          <a:xfrm flipV="1">
            <a:off x="2196888" y="2799518"/>
            <a:ext cx="0" cy="2502474"/>
          </a:xfrm>
          <a:prstGeom prst="straightConnector1">
            <a:avLst/>
          </a:prstGeom>
          <a:ln w="190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9FF37335-86D6-BC03-1580-B09F91CABBDF}"/>
              </a:ext>
            </a:extLst>
          </p:cNvPr>
          <p:cNvSpPr/>
          <p:nvPr/>
        </p:nvSpPr>
        <p:spPr>
          <a:xfrm>
            <a:off x="1235703" y="5301992"/>
            <a:ext cx="2323624" cy="579809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lvl="2"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      SME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A2EBC0E-5A1D-110C-100D-99BB1A839D28}"/>
              </a:ext>
            </a:extLst>
          </p:cNvPr>
          <p:cNvCxnSpPr>
            <a:cxnSpLocks/>
          </p:cNvCxnSpPr>
          <p:nvPr/>
        </p:nvCxnSpPr>
        <p:spPr>
          <a:xfrm>
            <a:off x="2473718" y="2821769"/>
            <a:ext cx="0" cy="2480223"/>
          </a:xfrm>
          <a:prstGeom prst="straightConnector1">
            <a:avLst/>
          </a:prstGeom>
          <a:ln w="190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81817F1-B5D0-6625-754F-267001164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0753" y="5320069"/>
            <a:ext cx="1135035" cy="544817"/>
          </a:xfrm>
          <a:prstGeom prst="rect">
            <a:avLst/>
          </a:prstGeo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85433702-2644-FFE2-B485-0788487A8C8E}"/>
              </a:ext>
            </a:extLst>
          </p:cNvPr>
          <p:cNvSpPr txBox="1"/>
          <p:nvPr/>
        </p:nvSpPr>
        <p:spPr>
          <a:xfrm rot="16200000">
            <a:off x="1219170" y="3964556"/>
            <a:ext cx="1641698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spc="94" dirty="0">
                <a:solidFill>
                  <a:srgbClr val="FF0000"/>
                </a:solidFill>
                <a:latin typeface="Nimbus Sans L 1"/>
              </a:rPr>
              <a:t>Client-to-Server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453802-CBF9-5ADE-FB34-C56BB25D065C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1E4EA5B3-C70D-B9C3-AE6A-BEED13714051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PENTESTING A DNS RESOLVER</a:t>
            </a: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0DD9C431-54F1-5657-4A7E-39971B3D70D3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3" name="AutoShape 7">
              <a:extLst>
                <a:ext uri="{FF2B5EF4-FFF2-40B4-BE49-F238E27FC236}">
                  <a16:creationId xmlns:a16="http://schemas.microsoft.com/office/drawing/2014/main" id="{BC68E1D9-30DB-3F2D-DC95-A574FF9114FC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CA8F9FB8-55DA-CE4B-CEF5-8863046399E9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35819CD-FE1C-B362-C85F-395E2C326E1D}"/>
              </a:ext>
            </a:extLst>
          </p:cNvPr>
          <p:cNvCxnSpPr>
            <a:cxnSpLocks/>
          </p:cNvCxnSpPr>
          <p:nvPr/>
        </p:nvCxnSpPr>
        <p:spPr>
          <a:xfrm flipV="1">
            <a:off x="2197389" y="2798034"/>
            <a:ext cx="0" cy="25024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5">
            <a:extLst>
              <a:ext uri="{FF2B5EF4-FFF2-40B4-BE49-F238E27FC236}">
                <a16:creationId xmlns:a16="http://schemas.microsoft.com/office/drawing/2014/main" id="{C5300C42-8232-2EFF-7B42-A5FC9ADACCB1}"/>
              </a:ext>
            </a:extLst>
          </p:cNvPr>
          <p:cNvSpPr txBox="1"/>
          <p:nvPr/>
        </p:nvSpPr>
        <p:spPr>
          <a:xfrm>
            <a:off x="4636547" y="3392578"/>
            <a:ext cx="627195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Is this enough?</a:t>
            </a:r>
          </a:p>
          <a:p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354133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4F58B0F-C6F0-4026-EC97-C560AFD52D4E}"/>
              </a:ext>
            </a:extLst>
          </p:cNvPr>
          <p:cNvCxnSpPr>
            <a:cxnSpLocks/>
          </p:cNvCxnSpPr>
          <p:nvPr/>
        </p:nvCxnSpPr>
        <p:spPr>
          <a:xfrm flipH="1">
            <a:off x="3559327" y="2675795"/>
            <a:ext cx="406955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9D87A5F-B122-7D9C-0960-0B1B276472DF}"/>
              </a:ext>
            </a:extLst>
          </p:cNvPr>
          <p:cNvSpPr/>
          <p:nvPr/>
        </p:nvSpPr>
        <p:spPr>
          <a:xfrm>
            <a:off x="1259352" y="2185974"/>
            <a:ext cx="2323624" cy="626190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dirty="0">
                <a:solidFill>
                  <a:schemeClr val="bg1"/>
                </a:solidFill>
                <a:latin typeface="NimbusSan" pitchFamily="2" charset="77"/>
              </a:rPr>
              <a:t>DNS resolver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117703-BCC2-EF39-9B0D-3371A82F55D6}"/>
              </a:ext>
            </a:extLst>
          </p:cNvPr>
          <p:cNvCxnSpPr>
            <a:cxnSpLocks/>
          </p:cNvCxnSpPr>
          <p:nvPr/>
        </p:nvCxnSpPr>
        <p:spPr>
          <a:xfrm flipV="1">
            <a:off x="2196888" y="2799518"/>
            <a:ext cx="0" cy="2502474"/>
          </a:xfrm>
          <a:prstGeom prst="straightConnector1">
            <a:avLst/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9FF37335-86D6-BC03-1580-B09F91CABBDF}"/>
              </a:ext>
            </a:extLst>
          </p:cNvPr>
          <p:cNvSpPr/>
          <p:nvPr/>
        </p:nvSpPr>
        <p:spPr>
          <a:xfrm>
            <a:off x="1235703" y="5301992"/>
            <a:ext cx="2323624" cy="579809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lvl="2"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      SME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630F1D9-C615-C879-B0F2-F7B4D54A89D7}"/>
              </a:ext>
            </a:extLst>
          </p:cNvPr>
          <p:cNvCxnSpPr>
            <a:cxnSpLocks/>
          </p:cNvCxnSpPr>
          <p:nvPr/>
        </p:nvCxnSpPr>
        <p:spPr>
          <a:xfrm>
            <a:off x="3559327" y="2369728"/>
            <a:ext cx="4075753" cy="0"/>
          </a:xfrm>
          <a:prstGeom prst="straightConnector1">
            <a:avLst/>
          </a:prstGeom>
          <a:ln w="190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A2EBC0E-5A1D-110C-100D-99BB1A839D28}"/>
              </a:ext>
            </a:extLst>
          </p:cNvPr>
          <p:cNvCxnSpPr>
            <a:cxnSpLocks/>
          </p:cNvCxnSpPr>
          <p:nvPr/>
        </p:nvCxnSpPr>
        <p:spPr>
          <a:xfrm>
            <a:off x="2473718" y="2821769"/>
            <a:ext cx="0" cy="2480223"/>
          </a:xfrm>
          <a:prstGeom prst="straightConnector1">
            <a:avLst/>
          </a:prstGeom>
          <a:ln w="190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8767D67-E082-DA70-8FE4-BCE0F383E474}"/>
              </a:ext>
            </a:extLst>
          </p:cNvPr>
          <p:cNvSpPr/>
          <p:nvPr/>
        </p:nvSpPr>
        <p:spPr>
          <a:xfrm>
            <a:off x="7628886" y="2169865"/>
            <a:ext cx="2323623" cy="629654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dirty="0">
                <a:solidFill>
                  <a:schemeClr val="bg1"/>
                </a:solidFill>
                <a:latin typeface="NimbusSan" pitchFamily="2" charset="77"/>
              </a:rPr>
              <a:t>DNS test server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1817F1-B5D0-6625-754F-267001164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0753" y="5320069"/>
            <a:ext cx="1135035" cy="54481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33B1A9-BFF0-D8E4-9610-CF10AE6F56A9}"/>
              </a:ext>
            </a:extLst>
          </p:cNvPr>
          <p:cNvCxnSpPr>
            <a:cxnSpLocks/>
          </p:cNvCxnSpPr>
          <p:nvPr/>
        </p:nvCxnSpPr>
        <p:spPr>
          <a:xfrm flipV="1">
            <a:off x="2196888" y="2799518"/>
            <a:ext cx="0" cy="25024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5">
            <a:extLst>
              <a:ext uri="{FF2B5EF4-FFF2-40B4-BE49-F238E27FC236}">
                <a16:creationId xmlns:a16="http://schemas.microsoft.com/office/drawing/2014/main" id="{96EEDCDD-CA39-112A-9896-904D0D41C561}"/>
              </a:ext>
            </a:extLst>
          </p:cNvPr>
          <p:cNvSpPr txBox="1"/>
          <p:nvPr/>
        </p:nvSpPr>
        <p:spPr>
          <a:xfrm>
            <a:off x="4870407" y="2435120"/>
            <a:ext cx="1765591" cy="481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spc="94" dirty="0">
                <a:solidFill>
                  <a:srgbClr val="FF0000"/>
                </a:solidFill>
                <a:latin typeface="Nimbus Sans L 1"/>
              </a:rPr>
              <a:t>Server-to-Server</a:t>
            </a:r>
          </a:p>
          <a:p>
            <a:pPr>
              <a:lnSpc>
                <a:spcPts val="1648"/>
              </a:lnSpc>
            </a:pPr>
            <a:endParaRPr lang="en-US" sz="2400" spc="94" dirty="0">
              <a:solidFill>
                <a:schemeClr val="bg1"/>
              </a:solidFill>
              <a:latin typeface="Nimbus Sans L 1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2848E1-92C0-192D-5645-C9C7D1F37309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2670DE36-1771-5755-9850-917EAA05A940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PENTESTING A DNS RESOLVER</a:t>
            </a:r>
          </a:p>
        </p:txBody>
      </p:sp>
      <p:grpSp>
        <p:nvGrpSpPr>
          <p:cNvPr id="17" name="Group 6">
            <a:extLst>
              <a:ext uri="{FF2B5EF4-FFF2-40B4-BE49-F238E27FC236}">
                <a16:creationId xmlns:a16="http://schemas.microsoft.com/office/drawing/2014/main" id="{BE51A66F-1949-CB63-173E-9BAE4419CE6D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20" name="AutoShape 7">
              <a:extLst>
                <a:ext uri="{FF2B5EF4-FFF2-40B4-BE49-F238E27FC236}">
                  <a16:creationId xmlns:a16="http://schemas.microsoft.com/office/drawing/2014/main" id="{5905DB18-421D-77A2-8D58-ABE33E51CDF7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22" name="AutoShape 8">
              <a:extLst>
                <a:ext uri="{FF2B5EF4-FFF2-40B4-BE49-F238E27FC236}">
                  <a16:creationId xmlns:a16="http://schemas.microsoft.com/office/drawing/2014/main" id="{CB2CBA66-6E1C-9243-7B41-E127458DCF77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7" name="TextBox 5">
            <a:extLst>
              <a:ext uri="{FF2B5EF4-FFF2-40B4-BE49-F238E27FC236}">
                <a16:creationId xmlns:a16="http://schemas.microsoft.com/office/drawing/2014/main" id="{0474809B-2EB4-774E-4374-7B911DD8B7EA}"/>
              </a:ext>
            </a:extLst>
          </p:cNvPr>
          <p:cNvSpPr txBox="1"/>
          <p:nvPr/>
        </p:nvSpPr>
        <p:spPr>
          <a:xfrm rot="16200000">
            <a:off x="1219170" y="3964556"/>
            <a:ext cx="1641698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spc="94" dirty="0">
                <a:solidFill>
                  <a:srgbClr val="FF0000"/>
                </a:solidFill>
                <a:latin typeface="Nimbus Sans L 1"/>
              </a:rPr>
              <a:t>Client-to-Server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BFA234CA-6230-7D87-A394-0B99E9C50819}"/>
              </a:ext>
            </a:extLst>
          </p:cNvPr>
          <p:cNvSpPr txBox="1"/>
          <p:nvPr/>
        </p:nvSpPr>
        <p:spPr>
          <a:xfrm>
            <a:off x="4636546" y="3392578"/>
            <a:ext cx="7250650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Is this enough?</a:t>
            </a:r>
          </a:p>
          <a:p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No!</a:t>
            </a:r>
          </a:p>
          <a:p>
            <a:endParaRPr lang="en-US" sz="2400" spc="94" dirty="0">
              <a:solidFill>
                <a:schemeClr val="bg1"/>
              </a:solidFill>
              <a:latin typeface="Nimbus Sans L 1"/>
            </a:endParaRPr>
          </a:p>
          <a:p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We need to test it also from the server-side!</a:t>
            </a:r>
          </a:p>
          <a:p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We need a special setup!</a:t>
            </a:r>
          </a:p>
          <a:p>
            <a:endParaRPr lang="en-US" sz="2400" spc="94" dirty="0">
              <a:solidFill>
                <a:schemeClr val="bg1"/>
              </a:solidFill>
              <a:latin typeface="Nimbus Sans L 1"/>
            </a:endParaRPr>
          </a:p>
          <a:p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We need a special DNS server for </a:t>
            </a:r>
            <a:r>
              <a:rPr lang="en-US" sz="2400" spc="94" dirty="0" err="1">
                <a:solidFill>
                  <a:schemeClr val="bg1"/>
                </a:solidFill>
                <a:latin typeface="Nimbus Sans L 1"/>
              </a:rPr>
              <a:t>pentesting</a:t>
            </a:r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9414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343D85-3DAA-B35D-414E-539C4A387198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24FED33F-D25D-7537-0BC4-2CD32D9E2850}"/>
              </a:ext>
            </a:extLst>
          </p:cNvPr>
          <p:cNvSpPr txBox="1"/>
          <p:nvPr/>
        </p:nvSpPr>
        <p:spPr>
          <a:xfrm>
            <a:off x="3419999" y="718699"/>
            <a:ext cx="8459705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DNS TEST SERVER</a:t>
            </a:r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F76B1F46-B49A-DF95-30FA-DE7ADB0C7244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5" name="AutoShape 7">
              <a:extLst>
                <a:ext uri="{FF2B5EF4-FFF2-40B4-BE49-F238E27FC236}">
                  <a16:creationId xmlns:a16="http://schemas.microsoft.com/office/drawing/2014/main" id="{74F3AECE-276D-C3D9-BEB9-88C4AC69C77C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6" name="AutoShape 8">
              <a:extLst>
                <a:ext uri="{FF2B5EF4-FFF2-40B4-BE49-F238E27FC236}">
                  <a16:creationId xmlns:a16="http://schemas.microsoft.com/office/drawing/2014/main" id="{59A368D8-2C30-329E-9269-5BEE7E07D0B2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pic>
        <p:nvPicPr>
          <p:cNvPr id="5" name="Picture 4" descr="An old person looking at a computer screen&#10;&#10;Description automatically generated">
            <a:extLst>
              <a:ext uri="{FF2B5EF4-FFF2-40B4-BE49-F238E27FC236}">
                <a16:creationId xmlns:a16="http://schemas.microsoft.com/office/drawing/2014/main" id="{8E4B70A2-B145-303D-57A2-3B9AAD5A7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685" y="1920127"/>
            <a:ext cx="5106756" cy="3830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5325FB-0569-54FC-E089-C0618475C4A5}"/>
              </a:ext>
            </a:extLst>
          </p:cNvPr>
          <p:cNvSpPr txBox="1"/>
          <p:nvPr/>
        </p:nvSpPr>
        <p:spPr>
          <a:xfrm>
            <a:off x="4076368" y="1920126"/>
            <a:ext cx="4225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8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HELLO DNS TEST SERVERS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3340CE-C1E0-5CBE-93DD-D1B8CBCEA0E7}"/>
              </a:ext>
            </a:extLst>
          </p:cNvPr>
          <p:cNvSpPr txBox="1"/>
          <p:nvPr/>
        </p:nvSpPr>
        <p:spPr>
          <a:xfrm>
            <a:off x="4620818" y="5226974"/>
            <a:ext cx="4225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8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ARE YOU THERE?</a:t>
            </a:r>
          </a:p>
        </p:txBody>
      </p:sp>
    </p:spTree>
    <p:extLst>
      <p:ext uri="{BB962C8B-B14F-4D97-AF65-F5344CB8AC3E}">
        <p14:creationId xmlns:p14="http://schemas.microsoft.com/office/powerpoint/2010/main" val="221045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343D85-3DAA-B35D-414E-539C4A387198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3048A11A-E586-F50F-FDC6-BAE33ED5EE86}"/>
              </a:ext>
            </a:extLst>
          </p:cNvPr>
          <p:cNvSpPr txBox="1"/>
          <p:nvPr/>
        </p:nvSpPr>
        <p:spPr>
          <a:xfrm>
            <a:off x="461339" y="2214532"/>
            <a:ext cx="4987483" cy="31483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We want to play with DNS!</a:t>
            </a: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Lack of existing projects for server-side attacks</a:t>
            </a: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Lack of coverage in the infosec community</a:t>
            </a: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24FED33F-D25D-7537-0BC4-2CD32D9E2850}"/>
              </a:ext>
            </a:extLst>
          </p:cNvPr>
          <p:cNvSpPr txBox="1"/>
          <p:nvPr/>
        </p:nvSpPr>
        <p:spPr>
          <a:xfrm>
            <a:off x="3419999" y="718699"/>
            <a:ext cx="8459705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DNS TEST SERVER</a:t>
            </a:r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F76B1F46-B49A-DF95-30FA-DE7ADB0C7244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5" name="AutoShape 7">
              <a:extLst>
                <a:ext uri="{FF2B5EF4-FFF2-40B4-BE49-F238E27FC236}">
                  <a16:creationId xmlns:a16="http://schemas.microsoft.com/office/drawing/2014/main" id="{74F3AECE-276D-C3D9-BEB9-88C4AC69C77C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6" name="AutoShape 8">
              <a:extLst>
                <a:ext uri="{FF2B5EF4-FFF2-40B4-BE49-F238E27FC236}">
                  <a16:creationId xmlns:a16="http://schemas.microsoft.com/office/drawing/2014/main" id="{59A368D8-2C30-329E-9269-5BEE7E07D0B2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pic>
        <p:nvPicPr>
          <p:cNvPr id="9" name="Picture 8" descr="A person in a suit holding a jacket and a paper&#10;&#10;Description automatically generated">
            <a:extLst>
              <a:ext uri="{FF2B5EF4-FFF2-40B4-BE49-F238E27FC236}">
                <a16:creationId xmlns:a16="http://schemas.microsoft.com/office/drawing/2014/main" id="{81FFB5EF-8BC4-E739-7A00-4755184DD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922" y="2107514"/>
            <a:ext cx="5975214" cy="33610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6E4ECE-DA85-65E1-8DD0-2D6C60448512}"/>
              </a:ext>
            </a:extLst>
          </p:cNvPr>
          <p:cNvSpPr txBox="1"/>
          <p:nvPr/>
        </p:nvSpPr>
        <p:spPr>
          <a:xfrm>
            <a:off x="7189941" y="4945352"/>
            <a:ext cx="4315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8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WHERE IS EVERYONE?</a:t>
            </a:r>
          </a:p>
        </p:txBody>
      </p:sp>
    </p:spTree>
    <p:extLst>
      <p:ext uri="{BB962C8B-B14F-4D97-AF65-F5344CB8AC3E}">
        <p14:creationId xmlns:p14="http://schemas.microsoft.com/office/powerpoint/2010/main" val="385801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">
            <a:extLst>
              <a:ext uri="{FF2B5EF4-FFF2-40B4-BE49-F238E27FC236}">
                <a16:creationId xmlns:a16="http://schemas.microsoft.com/office/drawing/2014/main" id="{441265C7-2825-6CC5-1833-580DB42EAA8E}"/>
              </a:ext>
            </a:extLst>
          </p:cNvPr>
          <p:cNvSpPr txBox="1"/>
          <p:nvPr/>
        </p:nvSpPr>
        <p:spPr>
          <a:xfrm>
            <a:off x="4513122" y="3161106"/>
            <a:ext cx="2453512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chemeClr val="bg1"/>
                </a:solidFill>
                <a:latin typeface="Nimbus Sans L 4"/>
              </a:rPr>
              <a:t>HELLO</a:t>
            </a:r>
          </a:p>
        </p:txBody>
      </p:sp>
      <p:pic>
        <p:nvPicPr>
          <p:cNvPr id="3" name="Picture 2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BB868349-5BFE-3805-4943-1EC018A71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447" y="2975787"/>
            <a:ext cx="2091264" cy="47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87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1B3280-46A2-112A-0826-4D01609D10BF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1DAF2B3A-F9D4-C0C8-2A04-1CE65491998E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F8ADB025-5955-4143-13A4-6B7587F4D966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45A1202A-8D0F-16CD-D156-DD4E62E2B398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8" name="TextBox 4">
            <a:extLst>
              <a:ext uri="{FF2B5EF4-FFF2-40B4-BE49-F238E27FC236}">
                <a16:creationId xmlns:a16="http://schemas.microsoft.com/office/drawing/2014/main" id="{922A748D-70D9-50A1-D619-18CB1DD06B3D}"/>
              </a:ext>
            </a:extLst>
          </p:cNvPr>
          <p:cNvSpPr txBox="1"/>
          <p:nvPr/>
        </p:nvSpPr>
        <p:spPr>
          <a:xfrm>
            <a:off x="5606607" y="718699"/>
            <a:ext cx="4491550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– INTRODUCTION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3311B0B-4BC0-B329-DF9A-0D842F148609}"/>
              </a:ext>
            </a:extLst>
          </p:cNvPr>
          <p:cNvSpPr txBox="1"/>
          <p:nvPr/>
        </p:nvSpPr>
        <p:spPr>
          <a:xfrm>
            <a:off x="461337" y="2025691"/>
            <a:ext cx="11395263" cy="4174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 specialized authoritative DNS server developed by OryxLabs specifically designed for penetration testing and vulnerability research</a:t>
            </a: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Gives the operator </a:t>
            </a:r>
            <a:r>
              <a:rPr lang="en-US" sz="2800" b="1" spc="94" dirty="0">
                <a:solidFill>
                  <a:srgbClr val="FF0000"/>
                </a:solidFill>
                <a:latin typeface="Nimbus Sans L 1"/>
              </a:rPr>
              <a:t>full control 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over the </a:t>
            </a:r>
            <a:r>
              <a:rPr lang="en-US" sz="2800" b="1" spc="94" dirty="0">
                <a:solidFill>
                  <a:srgbClr val="FF0000"/>
                </a:solidFill>
                <a:latin typeface="Nimbus Sans L 1"/>
              </a:rPr>
              <a:t>DNS protocol 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layer</a:t>
            </a: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PolarDNS supports both </a:t>
            </a:r>
            <a:r>
              <a:rPr lang="en-US" sz="2800" b="1" spc="94" dirty="0">
                <a:solidFill>
                  <a:srgbClr val="FF0000"/>
                </a:solidFill>
                <a:latin typeface="Nimbus Sans L 1"/>
              </a:rPr>
              <a:t>UDP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and </a:t>
            </a:r>
            <a:r>
              <a:rPr lang="en-US" sz="2800" b="1" spc="94" dirty="0">
                <a:solidFill>
                  <a:srgbClr val="FF0000"/>
                </a:solidFill>
                <a:latin typeface="Nimbus Sans L 1"/>
              </a:rPr>
              <a:t>TCP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modes of operation</a:t>
            </a:r>
          </a:p>
          <a:p>
            <a:pPr>
              <a:lnSpc>
                <a:spcPts val="1648"/>
              </a:lnSpc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It can generate custom DNS responses, including non-compliant, abnormal and even heavily </a:t>
            </a:r>
            <a:r>
              <a:rPr lang="en-US" sz="2800" b="1" spc="94" dirty="0">
                <a:solidFill>
                  <a:srgbClr val="FF0000"/>
                </a:solidFill>
                <a:latin typeface="Nimbus Sans L 1"/>
              </a:rPr>
              <a:t>malformed DNS 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responses</a:t>
            </a:r>
            <a:endParaRPr lang="en-US" sz="1177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pic>
        <p:nvPicPr>
          <p:cNvPr id="13" name="Picture 12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51DFD3AE-4F2F-A3D5-E153-906FD058358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603" y="542019"/>
            <a:ext cx="2087278" cy="4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4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3048A11A-E586-F50F-FDC6-BAE33ED5EE86}"/>
              </a:ext>
            </a:extLst>
          </p:cNvPr>
          <p:cNvSpPr txBox="1"/>
          <p:nvPr/>
        </p:nvSpPr>
        <p:spPr>
          <a:xfrm>
            <a:off x="461337" y="1999376"/>
            <a:ext cx="11395263" cy="38870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PolarDNS can be used for testing of:</a:t>
            </a: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DNS resolvers (DNS caches)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DNS clients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DNS libraries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DNS parsers and dissectors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Any software displaying, processing or handling DNS information</a:t>
            </a:r>
            <a:endParaRPr lang="en-US" sz="1177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69F4E-C00D-CC19-97D1-0CD090B8A75A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A490E4F6-375A-06A3-6582-97D11C5035BA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F3FED5DE-705B-BC40-A2CF-042944AE216C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B7307C0D-47BC-9B9D-88B4-A08EDB87449B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6" name="TextBox 4">
            <a:extLst>
              <a:ext uri="{FF2B5EF4-FFF2-40B4-BE49-F238E27FC236}">
                <a16:creationId xmlns:a16="http://schemas.microsoft.com/office/drawing/2014/main" id="{747629F5-0F4F-069A-F138-77F41ECD8CFA}"/>
              </a:ext>
            </a:extLst>
          </p:cNvPr>
          <p:cNvSpPr txBox="1"/>
          <p:nvPr/>
        </p:nvSpPr>
        <p:spPr>
          <a:xfrm>
            <a:off x="5606607" y="718699"/>
            <a:ext cx="4491550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– INTRODUCTION</a:t>
            </a:r>
          </a:p>
        </p:txBody>
      </p:sp>
      <p:pic>
        <p:nvPicPr>
          <p:cNvPr id="17" name="Picture 16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4C621496-EA7E-75EE-4A3B-4737121573E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603" y="542019"/>
            <a:ext cx="2087278" cy="478878"/>
          </a:xfrm>
          <a:prstGeom prst="rect">
            <a:avLst/>
          </a:prstGeom>
        </p:spPr>
      </p:pic>
      <p:pic>
        <p:nvPicPr>
          <p:cNvPr id="4" name="Picture 3" descr="A toy character next to a person&#10;&#10;Description automatically generated">
            <a:extLst>
              <a:ext uri="{FF2B5EF4-FFF2-40B4-BE49-F238E27FC236}">
                <a16:creationId xmlns:a16="http://schemas.microsoft.com/office/drawing/2014/main" id="{3F9CB1F4-11DF-9F14-3FB2-16C6B903A9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551" y="1704478"/>
            <a:ext cx="5519049" cy="31030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E92992-C6D0-F27B-6CBD-6AD5E2C4BD1A}"/>
              </a:ext>
            </a:extLst>
          </p:cNvPr>
          <p:cNvSpPr txBox="1"/>
          <p:nvPr/>
        </p:nvSpPr>
        <p:spPr>
          <a:xfrm>
            <a:off x="7388584" y="1687615"/>
            <a:ext cx="4225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8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DNS PROTOCOL PARSERS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3CAE9-7FD2-E6DD-2C4B-5ECB729D6150}"/>
              </a:ext>
            </a:extLst>
          </p:cNvPr>
          <p:cNvSpPr txBox="1"/>
          <p:nvPr/>
        </p:nvSpPr>
        <p:spPr>
          <a:xfrm>
            <a:off x="5872556" y="4284276"/>
            <a:ext cx="6445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28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DNS PROTOCOL PARSERS EVERYWHERE</a:t>
            </a:r>
          </a:p>
        </p:txBody>
      </p:sp>
    </p:spTree>
    <p:extLst>
      <p:ext uri="{BB962C8B-B14F-4D97-AF65-F5344CB8AC3E}">
        <p14:creationId xmlns:p14="http://schemas.microsoft.com/office/powerpoint/2010/main" val="190199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">
            <a:extLst>
              <a:ext uri="{FF2B5EF4-FFF2-40B4-BE49-F238E27FC236}">
                <a16:creationId xmlns:a16="http://schemas.microsoft.com/office/drawing/2014/main" id="{441265C7-2825-6CC5-1833-580DB42EAA8E}"/>
              </a:ext>
            </a:extLst>
          </p:cNvPr>
          <p:cNvSpPr txBox="1"/>
          <p:nvPr/>
        </p:nvSpPr>
        <p:spPr>
          <a:xfrm>
            <a:off x="2501442" y="3161106"/>
            <a:ext cx="4742638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chemeClr val="bg1"/>
                </a:solidFill>
                <a:latin typeface="Nimbus Sans L 4"/>
              </a:rPr>
              <a:t>TESTING </a:t>
            </a:r>
            <a:r>
              <a:rPr lang="en-US" sz="2800" b="1" dirty="0">
                <a:solidFill>
                  <a:schemeClr val="bg1"/>
                </a:solidFill>
                <a:latin typeface="Nimbus Sans L 4"/>
              </a:rPr>
              <a:t>DNS RESOLVERS </a:t>
            </a:r>
            <a:r>
              <a:rPr lang="en-US" sz="2800" dirty="0">
                <a:solidFill>
                  <a:schemeClr val="bg1"/>
                </a:solidFill>
                <a:latin typeface="Nimbus Sans L 4"/>
              </a:rPr>
              <a:t>WITH</a:t>
            </a:r>
          </a:p>
        </p:txBody>
      </p:sp>
      <p:pic>
        <p:nvPicPr>
          <p:cNvPr id="3" name="Picture 2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BB868349-5BFE-3805-4943-1EC018A71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767" y="2975787"/>
            <a:ext cx="2091264" cy="47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91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89654E8C-7B1D-0186-64B8-87E780A8E0D3}"/>
              </a:ext>
            </a:extLst>
          </p:cNvPr>
          <p:cNvSpPr txBox="1"/>
          <p:nvPr/>
        </p:nvSpPr>
        <p:spPr>
          <a:xfrm>
            <a:off x="4292866" y="3850945"/>
            <a:ext cx="7141407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1970" lvl="1" indent="-457200">
              <a:buFont typeface="+mj-lt"/>
              <a:buAutoNum type="arabicPeriod"/>
            </a:pPr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Purchase a domain</a:t>
            </a:r>
          </a:p>
          <a:p>
            <a:pPr marL="761970" lvl="1" indent="-457200">
              <a:buFont typeface="+mj-lt"/>
              <a:buAutoNum type="arabicPeriod"/>
            </a:pPr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Get 2 VPS instances with public IPs (static)</a:t>
            </a:r>
          </a:p>
          <a:p>
            <a:pPr marL="761970" lvl="1" indent="-457200">
              <a:buFont typeface="+mj-lt"/>
              <a:buAutoNum type="arabicPeriod"/>
            </a:pPr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Install PolarDNS server on both instances</a:t>
            </a:r>
          </a:p>
          <a:p>
            <a:pPr marL="761970" lvl="1" indent="-457200">
              <a:buFont typeface="+mj-lt"/>
              <a:buAutoNum type="arabicPeriod"/>
            </a:pPr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In the domain registrar, delegate the domain to your nameservers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FAF7A5-BE8E-FB03-0841-51F0DDCE71D1}"/>
              </a:ext>
            </a:extLst>
          </p:cNvPr>
          <p:cNvSpPr/>
          <p:nvPr/>
        </p:nvSpPr>
        <p:spPr>
          <a:xfrm>
            <a:off x="7792066" y="1714355"/>
            <a:ext cx="20831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rgbClr val="FF4713"/>
                </a:solidFill>
                <a:latin typeface="NimbusSan" pitchFamily="2" charset="77"/>
              </a:rPr>
              <a:t>attacker.com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4D1A98-176E-25E3-B405-B07309484767}"/>
              </a:ext>
            </a:extLst>
          </p:cNvPr>
          <p:cNvSpPr/>
          <p:nvPr/>
        </p:nvSpPr>
        <p:spPr>
          <a:xfrm>
            <a:off x="7628886" y="2169865"/>
            <a:ext cx="2323623" cy="629654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dirty="0">
              <a:solidFill>
                <a:schemeClr val="bg1"/>
              </a:solidFill>
              <a:latin typeface="NimbusSan" pitchFamily="2" charset="77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F65074-6432-247C-5504-CAC840D948AF}"/>
              </a:ext>
            </a:extLst>
          </p:cNvPr>
          <p:cNvSpPr/>
          <p:nvPr/>
        </p:nvSpPr>
        <p:spPr>
          <a:xfrm>
            <a:off x="7628886" y="2899207"/>
            <a:ext cx="2323624" cy="629654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dirty="0">
              <a:solidFill>
                <a:schemeClr val="bg1"/>
              </a:solidFill>
              <a:latin typeface="NimbusSan" pitchFamily="2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983A87-2A7B-9DC0-7D60-DE59667A4D96}"/>
              </a:ext>
            </a:extLst>
          </p:cNvPr>
          <p:cNvSpPr/>
          <p:nvPr/>
        </p:nvSpPr>
        <p:spPr>
          <a:xfrm>
            <a:off x="9952509" y="2297622"/>
            <a:ext cx="9822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NS1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390A72-6315-F7A8-D0D8-BC0F2EAD0EC3}"/>
              </a:ext>
            </a:extLst>
          </p:cNvPr>
          <p:cNvSpPr/>
          <p:nvPr/>
        </p:nvSpPr>
        <p:spPr>
          <a:xfrm>
            <a:off x="9952510" y="2961356"/>
            <a:ext cx="9822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NS2</a:t>
            </a:r>
          </a:p>
        </p:txBody>
      </p:sp>
      <p:pic>
        <p:nvPicPr>
          <p:cNvPr id="27" name="Picture 26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48A47273-9436-DDEB-A237-835D91500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313" y="3004238"/>
            <a:ext cx="1939032" cy="444866"/>
          </a:xfrm>
          <a:prstGeom prst="rect">
            <a:avLst/>
          </a:prstGeom>
        </p:spPr>
      </p:pic>
      <p:pic>
        <p:nvPicPr>
          <p:cNvPr id="28" name="Picture 27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F4FE582F-3017-192F-5CA5-17B7C0931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673" y="2271250"/>
            <a:ext cx="1939032" cy="4448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758E78D-3AA6-C0BA-AA0F-1B5B061166F5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30457400-446F-1656-20A4-5267ADFD1464}"/>
              </a:ext>
            </a:extLst>
          </p:cNvPr>
          <p:cNvSpPr txBox="1"/>
          <p:nvPr/>
        </p:nvSpPr>
        <p:spPr>
          <a:xfrm>
            <a:off x="3419999" y="718699"/>
            <a:ext cx="8378969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DEPLOYING                            TO TEST RESOLVERS</a:t>
            </a:r>
          </a:p>
        </p:txBody>
      </p:sp>
      <p:pic>
        <p:nvPicPr>
          <p:cNvPr id="21" name="Picture 20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1812D344-410E-49CD-8274-EF8B1F67D0EE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664" y="538228"/>
            <a:ext cx="2087278" cy="478878"/>
          </a:xfrm>
          <a:prstGeom prst="rect">
            <a:avLst/>
          </a:prstGeom>
        </p:spPr>
      </p:pic>
      <p:grpSp>
        <p:nvGrpSpPr>
          <p:cNvPr id="22" name="Group 6">
            <a:extLst>
              <a:ext uri="{FF2B5EF4-FFF2-40B4-BE49-F238E27FC236}">
                <a16:creationId xmlns:a16="http://schemas.microsoft.com/office/drawing/2014/main" id="{5C365129-F1A8-48C3-44BA-CB4E88CFA1ED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23" name="AutoShape 7">
              <a:extLst>
                <a:ext uri="{FF2B5EF4-FFF2-40B4-BE49-F238E27FC236}">
                  <a16:creationId xmlns:a16="http://schemas.microsoft.com/office/drawing/2014/main" id="{44AB3351-BBFD-1B54-197A-EA696BB75D15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24" name="AutoShape 8">
              <a:extLst>
                <a:ext uri="{FF2B5EF4-FFF2-40B4-BE49-F238E27FC236}">
                  <a16:creationId xmlns:a16="http://schemas.microsoft.com/office/drawing/2014/main" id="{E2C2C8DF-13E2-0AE7-1AAB-3D2EDD8919CC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410448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 animBg="1"/>
      <p:bldP spid="20" grpId="0" animBg="1"/>
      <p:bldP spid="25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3502B78-2ABD-F396-71AE-A0419013B171}"/>
              </a:ext>
            </a:extLst>
          </p:cNvPr>
          <p:cNvSpPr/>
          <p:nvPr/>
        </p:nvSpPr>
        <p:spPr>
          <a:xfrm>
            <a:off x="9952509" y="2297622"/>
            <a:ext cx="9822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NS1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64B087-5CEC-D352-E9F9-0E1EC99A429E}"/>
              </a:ext>
            </a:extLst>
          </p:cNvPr>
          <p:cNvSpPr/>
          <p:nvPr/>
        </p:nvSpPr>
        <p:spPr>
          <a:xfrm>
            <a:off x="9952510" y="2961356"/>
            <a:ext cx="9822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NS2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630F1D9-C615-C879-B0F2-F7B4D54A89D7}"/>
              </a:ext>
            </a:extLst>
          </p:cNvPr>
          <p:cNvCxnSpPr>
            <a:cxnSpLocks/>
          </p:cNvCxnSpPr>
          <p:nvPr/>
        </p:nvCxnSpPr>
        <p:spPr>
          <a:xfrm>
            <a:off x="3559327" y="2369728"/>
            <a:ext cx="4075753" cy="0"/>
          </a:xfrm>
          <a:prstGeom prst="straightConnector1">
            <a:avLst/>
          </a:prstGeom>
          <a:ln w="190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C46B3C87-0E44-5DA5-47A1-3EACB62A0664}"/>
              </a:ext>
            </a:extLst>
          </p:cNvPr>
          <p:cNvSpPr/>
          <p:nvPr/>
        </p:nvSpPr>
        <p:spPr>
          <a:xfrm>
            <a:off x="5349999" y="1947243"/>
            <a:ext cx="475073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2.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A18CA1F-76E5-CD18-F1A2-3F3EC8FD526E}"/>
              </a:ext>
            </a:extLst>
          </p:cNvPr>
          <p:cNvSpPr/>
          <p:nvPr/>
        </p:nvSpPr>
        <p:spPr>
          <a:xfrm>
            <a:off x="5348572" y="2735912"/>
            <a:ext cx="475067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3.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1A45892-0637-5259-29B8-96B79594B9A2}"/>
              </a:ext>
            </a:extLst>
          </p:cNvPr>
          <p:cNvSpPr/>
          <p:nvPr/>
        </p:nvSpPr>
        <p:spPr>
          <a:xfrm>
            <a:off x="7792066" y="1714355"/>
            <a:ext cx="20831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rgbClr val="FF4713"/>
                </a:solidFill>
                <a:latin typeface="NimbusSan" pitchFamily="2" charset="77"/>
              </a:rPr>
              <a:t>attacker.com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822A3F5-9BD5-7D3F-6262-88A9AC4679B5}"/>
              </a:ext>
            </a:extLst>
          </p:cNvPr>
          <p:cNvSpPr/>
          <p:nvPr/>
        </p:nvSpPr>
        <p:spPr>
          <a:xfrm>
            <a:off x="3049176" y="2892909"/>
            <a:ext cx="422910" cy="3819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992597-0AC6-4AE9-9D73-3E8DBD183C5C}"/>
              </a:ext>
            </a:extLst>
          </p:cNvPr>
          <p:cNvSpPr txBox="1"/>
          <p:nvPr/>
        </p:nvSpPr>
        <p:spPr>
          <a:xfrm>
            <a:off x="3110718" y="2899207"/>
            <a:ext cx="312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NimbusSan" pitchFamily="2" charset="77"/>
              </a:rPr>
              <a:t>?</a:t>
            </a:r>
            <a:endParaRPr lang="en-AE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07B9C8-29E1-E65A-9832-5C66C781CA7B}"/>
              </a:ext>
            </a:extLst>
          </p:cNvPr>
          <p:cNvSpPr/>
          <p:nvPr/>
        </p:nvSpPr>
        <p:spPr>
          <a:xfrm>
            <a:off x="2587455" y="4583311"/>
            <a:ext cx="422910" cy="3819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0353FA-8E2B-34E4-1F61-01AD2B3FE9B2}"/>
              </a:ext>
            </a:extLst>
          </p:cNvPr>
          <p:cNvSpPr txBox="1"/>
          <p:nvPr/>
        </p:nvSpPr>
        <p:spPr>
          <a:xfrm>
            <a:off x="2648997" y="4589609"/>
            <a:ext cx="312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NimbusSan" pitchFamily="2" charset="77"/>
              </a:rPr>
              <a:t>?</a:t>
            </a:r>
            <a:endParaRPr lang="en-AE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B8EAF3-5EC6-12A2-35F3-015E0356A81F}"/>
              </a:ext>
            </a:extLst>
          </p:cNvPr>
          <p:cNvSpPr/>
          <p:nvPr/>
        </p:nvSpPr>
        <p:spPr>
          <a:xfrm>
            <a:off x="7628886" y="2169865"/>
            <a:ext cx="2323623" cy="629654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dirty="0">
              <a:solidFill>
                <a:schemeClr val="bg1"/>
              </a:solidFill>
              <a:latin typeface="NimbusSan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91497B-30DA-DBA7-45A2-A4206DCDB674}"/>
              </a:ext>
            </a:extLst>
          </p:cNvPr>
          <p:cNvSpPr/>
          <p:nvPr/>
        </p:nvSpPr>
        <p:spPr>
          <a:xfrm>
            <a:off x="7628886" y="2899207"/>
            <a:ext cx="2323624" cy="629654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dirty="0">
              <a:solidFill>
                <a:schemeClr val="bg1"/>
              </a:solidFill>
              <a:latin typeface="NimbusSan" pitchFamily="2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C88B54-2521-F084-063A-69D68E0978A8}"/>
              </a:ext>
            </a:extLst>
          </p:cNvPr>
          <p:cNvSpPr/>
          <p:nvPr/>
        </p:nvSpPr>
        <p:spPr>
          <a:xfrm>
            <a:off x="1259352" y="2185974"/>
            <a:ext cx="2323624" cy="626190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dirty="0">
                <a:solidFill>
                  <a:schemeClr val="bg1"/>
                </a:solidFill>
                <a:latin typeface="NimbusSan" pitchFamily="2" charset="77"/>
              </a:rPr>
              <a:t>DNS resolver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26F7FC-1B57-FF5A-5D7E-6B2A9CC26BB7}"/>
              </a:ext>
            </a:extLst>
          </p:cNvPr>
          <p:cNvSpPr/>
          <p:nvPr/>
        </p:nvSpPr>
        <p:spPr>
          <a:xfrm>
            <a:off x="1259352" y="2169864"/>
            <a:ext cx="2323624" cy="651905"/>
          </a:xfrm>
          <a:prstGeom prst="rect">
            <a:avLst/>
          </a:prstGeom>
          <a:noFill/>
          <a:ln w="38100" cmpd="dbl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2ED555-7954-FD55-B5D7-96F46C539F75}"/>
              </a:ext>
            </a:extLst>
          </p:cNvPr>
          <p:cNvCxnSpPr>
            <a:cxnSpLocks/>
          </p:cNvCxnSpPr>
          <p:nvPr/>
        </p:nvCxnSpPr>
        <p:spPr>
          <a:xfrm flipV="1">
            <a:off x="2196888" y="2799518"/>
            <a:ext cx="0" cy="2502474"/>
          </a:xfrm>
          <a:prstGeom prst="straightConnector1">
            <a:avLst/>
          </a:prstGeom>
          <a:ln w="190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499156C-130B-4260-688C-0DAAC2A2895D}"/>
              </a:ext>
            </a:extLst>
          </p:cNvPr>
          <p:cNvSpPr/>
          <p:nvPr/>
        </p:nvSpPr>
        <p:spPr>
          <a:xfrm>
            <a:off x="1794947" y="3808477"/>
            <a:ext cx="376319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1.</a:t>
            </a:r>
            <a:endParaRPr lang="en-US" sz="1600" dirty="0">
              <a:solidFill>
                <a:schemeClr val="bg1"/>
              </a:solidFill>
              <a:latin typeface="NimbusSan" pitchFamily="2" charset="77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9C26F6-BD91-3BAF-DDED-88E8E747BC91}"/>
              </a:ext>
            </a:extLst>
          </p:cNvPr>
          <p:cNvCxnSpPr>
            <a:cxnSpLocks/>
          </p:cNvCxnSpPr>
          <p:nvPr/>
        </p:nvCxnSpPr>
        <p:spPr>
          <a:xfrm>
            <a:off x="2473718" y="2821769"/>
            <a:ext cx="0" cy="2480223"/>
          </a:xfrm>
          <a:prstGeom prst="straightConnector1">
            <a:avLst/>
          </a:prstGeom>
          <a:ln w="190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726AC9E-1A9C-2027-95C6-5969AEF69A5E}"/>
              </a:ext>
            </a:extLst>
          </p:cNvPr>
          <p:cNvSpPr/>
          <p:nvPr/>
        </p:nvSpPr>
        <p:spPr>
          <a:xfrm>
            <a:off x="2524742" y="3803647"/>
            <a:ext cx="353927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4.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E0636A7-273A-9F82-0EFF-C7B63EA16345}"/>
              </a:ext>
            </a:extLst>
          </p:cNvPr>
          <p:cNvCxnSpPr>
            <a:cxnSpLocks/>
          </p:cNvCxnSpPr>
          <p:nvPr/>
        </p:nvCxnSpPr>
        <p:spPr>
          <a:xfrm flipH="1">
            <a:off x="3559327" y="2675795"/>
            <a:ext cx="406955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C9ABF5D-181C-0EBF-000A-4A40DA62FB95}"/>
              </a:ext>
            </a:extLst>
          </p:cNvPr>
          <p:cNvSpPr/>
          <p:nvPr/>
        </p:nvSpPr>
        <p:spPr>
          <a:xfrm>
            <a:off x="1235703" y="5301992"/>
            <a:ext cx="2323624" cy="579809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lvl="2"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      SME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1B83525-08F4-C1B8-E0F1-09D8E070C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0753" y="5320069"/>
            <a:ext cx="1135035" cy="544817"/>
          </a:xfrm>
          <a:prstGeom prst="rect">
            <a:avLst/>
          </a:prstGeom>
        </p:spPr>
      </p:pic>
      <p:sp>
        <p:nvSpPr>
          <p:cNvPr id="49" name="TextBox 5">
            <a:extLst>
              <a:ext uri="{FF2B5EF4-FFF2-40B4-BE49-F238E27FC236}">
                <a16:creationId xmlns:a16="http://schemas.microsoft.com/office/drawing/2014/main" id="{21A44793-AA63-7D65-BFAD-882708B277D7}"/>
              </a:ext>
            </a:extLst>
          </p:cNvPr>
          <p:cNvSpPr txBox="1"/>
          <p:nvPr/>
        </p:nvSpPr>
        <p:spPr>
          <a:xfrm>
            <a:off x="4292866" y="3850945"/>
            <a:ext cx="7090132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1970" lvl="1" indent="-457200">
              <a:buFont typeface="+mj-lt"/>
              <a:buAutoNum type="arabicPeriod"/>
            </a:pPr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Purchase a domain</a:t>
            </a:r>
          </a:p>
          <a:p>
            <a:pPr marL="761970" lvl="1" indent="-457200">
              <a:buFont typeface="+mj-lt"/>
              <a:buAutoNum type="arabicPeriod"/>
            </a:pPr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Get 2 VPS instances with public IPs (static)</a:t>
            </a:r>
          </a:p>
          <a:p>
            <a:pPr marL="761970" lvl="1" indent="-457200">
              <a:buFont typeface="+mj-lt"/>
              <a:buAutoNum type="arabicPeriod"/>
            </a:pPr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Install PolarDNS server on both instances</a:t>
            </a:r>
          </a:p>
          <a:p>
            <a:pPr marL="761970" lvl="1" indent="-457200">
              <a:buFont typeface="+mj-lt"/>
              <a:buAutoNum type="arabicPeriod"/>
            </a:pPr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In the domain registrar, delegate the domain to your nameservers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12958E-F6B8-A8B5-4BBC-D319D41971F9}"/>
              </a:ext>
            </a:extLst>
          </p:cNvPr>
          <p:cNvSpPr/>
          <p:nvPr/>
        </p:nvSpPr>
        <p:spPr>
          <a:xfrm>
            <a:off x="192504" y="3123036"/>
            <a:ext cx="1942331" cy="5663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What is the IP of </a:t>
            </a:r>
            <a:r>
              <a:rPr lang="en-US" sz="1600" u="sng" dirty="0" err="1">
                <a:solidFill>
                  <a:schemeClr val="bg1"/>
                </a:solidFill>
                <a:latin typeface="NimbusSan" pitchFamily="2" charset="77"/>
              </a:rPr>
              <a:t>www.attacker.com</a:t>
            </a:r>
            <a:r>
              <a:rPr lang="en-US" sz="1600" u="sng" dirty="0">
                <a:solidFill>
                  <a:schemeClr val="bg1"/>
                </a:solidFill>
                <a:latin typeface="NimbusSan" pitchFamily="2" charset="77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? </a:t>
            </a:r>
            <a:endParaRPr lang="en-US" sz="1100" dirty="0">
              <a:solidFill>
                <a:schemeClr val="bg1"/>
              </a:solidFill>
              <a:latin typeface="NimbusSan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7C1E6F-C759-2CDF-FDFF-2CFC4885A484}"/>
              </a:ext>
            </a:extLst>
          </p:cNvPr>
          <p:cNvSpPr/>
          <p:nvPr/>
        </p:nvSpPr>
        <p:spPr>
          <a:xfrm>
            <a:off x="5440058" y="1770396"/>
            <a:ext cx="2188828" cy="5663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What is the IP of </a:t>
            </a:r>
            <a:r>
              <a:rPr lang="en-US" sz="1600" u="sng" dirty="0" err="1">
                <a:solidFill>
                  <a:schemeClr val="bg1"/>
                </a:solidFill>
                <a:latin typeface="NimbusSan" pitchFamily="2" charset="77"/>
              </a:rPr>
              <a:t>www.attacker.com</a:t>
            </a:r>
            <a:r>
              <a:rPr lang="en-US" sz="1600" u="sng" dirty="0">
                <a:solidFill>
                  <a:schemeClr val="bg1"/>
                </a:solidFill>
                <a:latin typeface="NimbusSan" pitchFamily="2" charset="77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? </a:t>
            </a:r>
            <a:endParaRPr lang="en-US" sz="1100" dirty="0">
              <a:solidFill>
                <a:schemeClr val="bg1"/>
              </a:solidFill>
              <a:latin typeface="NimbusSan" pitchFamily="2" charset="77"/>
            </a:endParaRPr>
          </a:p>
        </p:txBody>
      </p:sp>
      <p:pic>
        <p:nvPicPr>
          <p:cNvPr id="18" name="Picture 17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5815FAC3-497D-9B20-6C8D-ED64771A3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313" y="3004238"/>
            <a:ext cx="1939032" cy="444866"/>
          </a:xfrm>
          <a:prstGeom prst="rect">
            <a:avLst/>
          </a:prstGeom>
        </p:spPr>
      </p:pic>
      <p:pic>
        <p:nvPicPr>
          <p:cNvPr id="23" name="Picture 22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8127A727-E6F2-2710-B749-56EB07D30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673" y="2271250"/>
            <a:ext cx="1939032" cy="4448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AFD151-32BE-8E04-9D20-2AC9DD04836B}"/>
              </a:ext>
            </a:extLst>
          </p:cNvPr>
          <p:cNvSpPr/>
          <p:nvPr/>
        </p:nvSpPr>
        <p:spPr>
          <a:xfrm>
            <a:off x="5088974" y="2579599"/>
            <a:ext cx="933842" cy="1867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36000" rIns="10160" bIns="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</a:pPr>
            <a:r>
              <a:rPr lang="en-US" sz="1600" dirty="0">
                <a:solidFill>
                  <a:schemeClr val="tx1"/>
                </a:solidFill>
                <a:latin typeface="NimbusSan" pitchFamily="2" charset="77"/>
              </a:rPr>
              <a:t> B A D</a:t>
            </a:r>
            <a:endParaRPr lang="en-US" sz="1600" dirty="0">
              <a:solidFill>
                <a:schemeClr val="bg1"/>
              </a:solidFill>
              <a:latin typeface="NimbusSan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93290F-2226-E5D5-8D60-4B74B8331C1B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7654717F-D74F-0A29-4A08-2BBEFA91FB48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DEPLOYING</a:t>
            </a:r>
          </a:p>
        </p:txBody>
      </p:sp>
      <p:pic>
        <p:nvPicPr>
          <p:cNvPr id="17" name="Picture 16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23631153-A620-E4A0-ECC6-631F106BCA2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664" y="538228"/>
            <a:ext cx="2087278" cy="478878"/>
          </a:xfrm>
          <a:prstGeom prst="rect">
            <a:avLst/>
          </a:prstGeom>
        </p:spPr>
      </p:pic>
      <p:grpSp>
        <p:nvGrpSpPr>
          <p:cNvPr id="20" name="Group 6">
            <a:extLst>
              <a:ext uri="{FF2B5EF4-FFF2-40B4-BE49-F238E27FC236}">
                <a16:creationId xmlns:a16="http://schemas.microsoft.com/office/drawing/2014/main" id="{B1152A66-9A76-1A56-D314-FE5FFB229BD2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28" name="AutoShape 7">
              <a:extLst>
                <a:ext uri="{FF2B5EF4-FFF2-40B4-BE49-F238E27FC236}">
                  <a16:creationId xmlns:a16="http://schemas.microsoft.com/office/drawing/2014/main" id="{DC37B0C2-3561-6D9D-32E3-EF51959EF683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29" name="AutoShape 8">
              <a:extLst>
                <a:ext uri="{FF2B5EF4-FFF2-40B4-BE49-F238E27FC236}">
                  <a16:creationId xmlns:a16="http://schemas.microsoft.com/office/drawing/2014/main" id="{248D1295-5075-5BFD-BC11-920A6F5210F4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3" name="TextBox 4">
            <a:extLst>
              <a:ext uri="{FF2B5EF4-FFF2-40B4-BE49-F238E27FC236}">
                <a16:creationId xmlns:a16="http://schemas.microsoft.com/office/drawing/2014/main" id="{7B861056-F95C-CF76-43A7-68FE8CC17732}"/>
              </a:ext>
            </a:extLst>
          </p:cNvPr>
          <p:cNvSpPr txBox="1"/>
          <p:nvPr/>
        </p:nvSpPr>
        <p:spPr>
          <a:xfrm>
            <a:off x="3419999" y="718699"/>
            <a:ext cx="8378969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DEPLOYING                            TO TEST RESOLVERS</a:t>
            </a:r>
          </a:p>
        </p:txBody>
      </p:sp>
    </p:spTree>
    <p:extLst>
      <p:ext uri="{BB962C8B-B14F-4D97-AF65-F5344CB8AC3E}">
        <p14:creationId xmlns:p14="http://schemas.microsoft.com/office/powerpoint/2010/main" val="57311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98" grpId="0"/>
      <p:bldP spid="4" grpId="0" animBg="1"/>
      <p:bldP spid="9" grpId="0"/>
      <p:bldP spid="10" grpId="0" animBg="1"/>
      <p:bldP spid="11" grpId="0"/>
      <p:bldP spid="21" grpId="0" animBg="1"/>
      <p:bldP spid="24" grpId="0"/>
      <p:bldP spid="26" grpId="0"/>
      <p:bldP spid="2" grpId="0"/>
      <p:bldP spid="3" grpId="0"/>
      <p:bldP spid="3" grpId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C0B94A3-A85C-19DF-F52A-F91D2A155B86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DEBCCDF0-7701-FBB5-5E25-F7B4A87431F2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IVAN JEDEK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1D2034D1-FAAD-1ED3-E314-39AE4AF4415E}"/>
              </a:ext>
            </a:extLst>
          </p:cNvPr>
          <p:cNvSpPr txBox="1"/>
          <p:nvPr/>
        </p:nvSpPr>
        <p:spPr>
          <a:xfrm>
            <a:off x="150616" y="2200248"/>
            <a:ext cx="11395263" cy="373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Senior Security Researcher at OryxLabs Technologies (UAE)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Past: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895289" lvl="2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0000"/>
                </a:solidFill>
                <a:latin typeface="Nimbus Sans L 1"/>
              </a:rPr>
              <a:t>RED 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: Penetration tester / red teamer / consultant</a:t>
            </a:r>
          </a:p>
          <a:p>
            <a:pPr marL="895289" lvl="2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895289" lvl="2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00B0F0"/>
                </a:solidFill>
                <a:latin typeface="Nimbus Sans L 1"/>
              </a:rPr>
              <a:t>BLUE 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: Malware analyst / reverse engineer (</a:t>
            </a:r>
            <a:r>
              <a:rPr lang="en-US" sz="2800" spc="94" dirty="0" err="1">
                <a:solidFill>
                  <a:srgbClr val="FFFFFF"/>
                </a:solidFill>
                <a:latin typeface="Nimbus Sans L 1"/>
              </a:rPr>
              <a:t>asm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/x86)</a:t>
            </a:r>
          </a:p>
          <a:p>
            <a:pPr lvl="1">
              <a:lnSpc>
                <a:spcPts val="1648"/>
              </a:lnSpc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OSCP, OSCE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  <a:hlinkClick r:id="rId3"/>
              </a:rPr>
              <a:t>www.infosecmatter.com </a:t>
            </a: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  <a:hlinkClick r:id="rId4"/>
              </a:rPr>
              <a:t>github.com/InfosecMatter</a:t>
            </a: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</p:txBody>
      </p:sp>
      <p:grpSp>
        <p:nvGrpSpPr>
          <p:cNvPr id="34" name="Group 6">
            <a:extLst>
              <a:ext uri="{FF2B5EF4-FFF2-40B4-BE49-F238E27FC236}">
                <a16:creationId xmlns:a16="http://schemas.microsoft.com/office/drawing/2014/main" id="{41A39689-4DB6-7273-E0DC-55F27D6572AD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35" name="AutoShape 7">
              <a:extLst>
                <a:ext uri="{FF2B5EF4-FFF2-40B4-BE49-F238E27FC236}">
                  <a16:creationId xmlns:a16="http://schemas.microsoft.com/office/drawing/2014/main" id="{07F08F94-2BB1-2FC1-B2F4-1D5572D6F84B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36" name="AutoShape 8">
              <a:extLst>
                <a:ext uri="{FF2B5EF4-FFF2-40B4-BE49-F238E27FC236}">
                  <a16:creationId xmlns:a16="http://schemas.microsoft.com/office/drawing/2014/main" id="{A0FEC730-8E06-E24A-7766-F1565A33E7FB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pic>
        <p:nvPicPr>
          <p:cNvPr id="3" name="Picture 2" descr="A person wearing sunglasses and a tie&#10;&#10;Description automatically generated">
            <a:extLst>
              <a:ext uri="{FF2B5EF4-FFF2-40B4-BE49-F238E27FC236}">
                <a16:creationId xmlns:a16="http://schemas.microsoft.com/office/drawing/2014/main" id="{05F8C86A-6D39-73BE-B795-DCB140C29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537" y="3935901"/>
            <a:ext cx="2395406" cy="239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41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">
            <a:extLst>
              <a:ext uri="{FF2B5EF4-FFF2-40B4-BE49-F238E27FC236}">
                <a16:creationId xmlns:a16="http://schemas.microsoft.com/office/drawing/2014/main" id="{441265C7-2825-6CC5-1833-580DB42EAA8E}"/>
              </a:ext>
            </a:extLst>
          </p:cNvPr>
          <p:cNvSpPr txBox="1"/>
          <p:nvPr/>
        </p:nvSpPr>
        <p:spPr>
          <a:xfrm>
            <a:off x="2775762" y="3161106"/>
            <a:ext cx="4742638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chemeClr val="bg1"/>
                </a:solidFill>
                <a:latin typeface="Nimbus Sans L 4"/>
              </a:rPr>
              <a:t>TESTING </a:t>
            </a:r>
            <a:r>
              <a:rPr lang="en-US" sz="2800" b="1" dirty="0">
                <a:solidFill>
                  <a:schemeClr val="bg1"/>
                </a:solidFill>
                <a:latin typeface="Nimbus Sans L 4"/>
              </a:rPr>
              <a:t>DNS CLIENTS </a:t>
            </a:r>
            <a:r>
              <a:rPr lang="en-US" sz="2800" dirty="0">
                <a:solidFill>
                  <a:schemeClr val="bg1"/>
                </a:solidFill>
                <a:latin typeface="Nimbus Sans L 4"/>
              </a:rPr>
              <a:t>WITH</a:t>
            </a:r>
          </a:p>
        </p:txBody>
      </p:sp>
      <p:pic>
        <p:nvPicPr>
          <p:cNvPr id="3" name="Picture 2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BB868349-5BFE-3805-4943-1EC018A71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407" y="2975787"/>
            <a:ext cx="2091264" cy="47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5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3502B78-2ABD-F396-71AE-A0419013B171}"/>
              </a:ext>
            </a:extLst>
          </p:cNvPr>
          <p:cNvSpPr/>
          <p:nvPr/>
        </p:nvSpPr>
        <p:spPr>
          <a:xfrm>
            <a:off x="9952509" y="2297622"/>
            <a:ext cx="9822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NS1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64B087-5CEC-D352-E9F9-0E1EC99A429E}"/>
              </a:ext>
            </a:extLst>
          </p:cNvPr>
          <p:cNvSpPr/>
          <p:nvPr/>
        </p:nvSpPr>
        <p:spPr>
          <a:xfrm>
            <a:off x="9952510" y="2961356"/>
            <a:ext cx="9822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NS2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630F1D9-C615-C879-B0F2-F7B4D54A89D7}"/>
              </a:ext>
            </a:extLst>
          </p:cNvPr>
          <p:cNvCxnSpPr>
            <a:cxnSpLocks/>
          </p:cNvCxnSpPr>
          <p:nvPr/>
        </p:nvCxnSpPr>
        <p:spPr>
          <a:xfrm flipV="1">
            <a:off x="2878669" y="2369728"/>
            <a:ext cx="4756411" cy="2932264"/>
          </a:xfrm>
          <a:prstGeom prst="straightConnector1">
            <a:avLst/>
          </a:prstGeom>
          <a:ln w="190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C46B3C87-0E44-5DA5-47A1-3EACB62A0664}"/>
              </a:ext>
            </a:extLst>
          </p:cNvPr>
          <p:cNvSpPr/>
          <p:nvPr/>
        </p:nvSpPr>
        <p:spPr>
          <a:xfrm rot="19780779">
            <a:off x="3913957" y="3700903"/>
            <a:ext cx="475073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1.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A18CA1F-76E5-CD18-F1A2-3F3EC8FD526E}"/>
              </a:ext>
            </a:extLst>
          </p:cNvPr>
          <p:cNvSpPr/>
          <p:nvPr/>
        </p:nvSpPr>
        <p:spPr>
          <a:xfrm rot="19863503">
            <a:off x="6096000" y="3608105"/>
            <a:ext cx="475067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2.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1A45892-0637-5259-29B8-96B79594B9A2}"/>
              </a:ext>
            </a:extLst>
          </p:cNvPr>
          <p:cNvSpPr/>
          <p:nvPr/>
        </p:nvSpPr>
        <p:spPr>
          <a:xfrm>
            <a:off x="7792066" y="1714355"/>
            <a:ext cx="20831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rgbClr val="FF4713"/>
                </a:solidFill>
                <a:latin typeface="NimbusSan" pitchFamily="2" charset="77"/>
              </a:rPr>
              <a:t>attacker.com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07B9C8-29E1-E65A-9832-5C66C781CA7B}"/>
              </a:ext>
            </a:extLst>
          </p:cNvPr>
          <p:cNvSpPr/>
          <p:nvPr/>
        </p:nvSpPr>
        <p:spPr>
          <a:xfrm>
            <a:off x="3737384" y="5165202"/>
            <a:ext cx="422910" cy="3819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0353FA-8E2B-34E4-1F61-01AD2B3FE9B2}"/>
              </a:ext>
            </a:extLst>
          </p:cNvPr>
          <p:cNvSpPr txBox="1"/>
          <p:nvPr/>
        </p:nvSpPr>
        <p:spPr>
          <a:xfrm>
            <a:off x="3798926" y="5171500"/>
            <a:ext cx="312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NimbusSan" pitchFamily="2" charset="77"/>
              </a:rPr>
              <a:t>?</a:t>
            </a:r>
            <a:endParaRPr lang="en-AE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B8EAF3-5EC6-12A2-35F3-015E0356A81F}"/>
              </a:ext>
            </a:extLst>
          </p:cNvPr>
          <p:cNvSpPr/>
          <p:nvPr/>
        </p:nvSpPr>
        <p:spPr>
          <a:xfrm>
            <a:off x="7628886" y="2169865"/>
            <a:ext cx="2323623" cy="629654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dirty="0">
              <a:solidFill>
                <a:schemeClr val="bg1"/>
              </a:solidFill>
              <a:latin typeface="NimbusSan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91497B-30DA-DBA7-45A2-A4206DCDB674}"/>
              </a:ext>
            </a:extLst>
          </p:cNvPr>
          <p:cNvSpPr/>
          <p:nvPr/>
        </p:nvSpPr>
        <p:spPr>
          <a:xfrm>
            <a:off x="7628886" y="2899207"/>
            <a:ext cx="2323624" cy="629654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dirty="0">
              <a:solidFill>
                <a:schemeClr val="bg1"/>
              </a:solidFill>
              <a:latin typeface="NimbusSan" pitchFamily="2" charset="77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E0636A7-273A-9F82-0EFF-C7B63EA16345}"/>
              </a:ext>
            </a:extLst>
          </p:cNvPr>
          <p:cNvCxnSpPr>
            <a:cxnSpLocks/>
          </p:cNvCxnSpPr>
          <p:nvPr/>
        </p:nvCxnSpPr>
        <p:spPr>
          <a:xfrm flipH="1">
            <a:off x="3326685" y="2675795"/>
            <a:ext cx="4302201" cy="26442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67C1E6F-C759-2CDF-FDFF-2CFC4885A484}"/>
              </a:ext>
            </a:extLst>
          </p:cNvPr>
          <p:cNvSpPr/>
          <p:nvPr/>
        </p:nvSpPr>
        <p:spPr>
          <a:xfrm rot="19670957">
            <a:off x="3780981" y="3301886"/>
            <a:ext cx="2188828" cy="5663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What is the IP of </a:t>
            </a:r>
            <a:r>
              <a:rPr lang="en-US" sz="1600" u="sng" dirty="0" err="1">
                <a:solidFill>
                  <a:schemeClr val="bg1"/>
                </a:solidFill>
                <a:latin typeface="NimbusSan" pitchFamily="2" charset="77"/>
              </a:rPr>
              <a:t>www.attacker.com</a:t>
            </a:r>
            <a:r>
              <a:rPr lang="en-US" sz="1600" u="sng" dirty="0">
                <a:solidFill>
                  <a:schemeClr val="bg1"/>
                </a:solidFill>
                <a:latin typeface="NimbusSan" pitchFamily="2" charset="77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? </a:t>
            </a:r>
            <a:endParaRPr lang="en-US" sz="1100" dirty="0">
              <a:solidFill>
                <a:schemeClr val="bg1"/>
              </a:solidFill>
              <a:latin typeface="NimbusSan" pitchFamily="2" charset="77"/>
            </a:endParaRPr>
          </a:p>
        </p:txBody>
      </p:sp>
      <p:pic>
        <p:nvPicPr>
          <p:cNvPr id="18" name="Picture 17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5815FAC3-497D-9B20-6C8D-ED64771A3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313" y="3004238"/>
            <a:ext cx="1939032" cy="444866"/>
          </a:xfrm>
          <a:prstGeom prst="rect">
            <a:avLst/>
          </a:prstGeom>
        </p:spPr>
      </p:pic>
      <p:pic>
        <p:nvPicPr>
          <p:cNvPr id="23" name="Picture 22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8127A727-E6F2-2710-B749-56EB07D30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673" y="2271250"/>
            <a:ext cx="1939032" cy="4448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AFD151-32BE-8E04-9D20-2AC9DD04836B}"/>
              </a:ext>
            </a:extLst>
          </p:cNvPr>
          <p:cNvSpPr/>
          <p:nvPr/>
        </p:nvSpPr>
        <p:spPr>
          <a:xfrm rot="19676552">
            <a:off x="5145657" y="3818629"/>
            <a:ext cx="933842" cy="1867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36000" rIns="10160" bIns="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</a:pPr>
            <a:r>
              <a:rPr lang="en-US" sz="1600" dirty="0">
                <a:solidFill>
                  <a:schemeClr val="tx1"/>
                </a:solidFill>
                <a:latin typeface="NimbusSan" pitchFamily="2" charset="77"/>
              </a:rPr>
              <a:t> B A D</a:t>
            </a:r>
            <a:endParaRPr lang="en-US" sz="1600" dirty="0">
              <a:solidFill>
                <a:schemeClr val="bg1"/>
              </a:solidFill>
              <a:latin typeface="NimbusSan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93290F-2226-E5D5-8D60-4B74B8331C1B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7654717F-D74F-0A29-4A08-2BBEFA91FB48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DEPLOYING</a:t>
            </a:r>
          </a:p>
        </p:txBody>
      </p:sp>
      <p:pic>
        <p:nvPicPr>
          <p:cNvPr id="17" name="Picture 16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23631153-A620-E4A0-ECC6-631F106BCA2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664" y="538228"/>
            <a:ext cx="2087278" cy="478878"/>
          </a:xfrm>
          <a:prstGeom prst="rect">
            <a:avLst/>
          </a:prstGeom>
        </p:spPr>
      </p:pic>
      <p:grpSp>
        <p:nvGrpSpPr>
          <p:cNvPr id="20" name="Group 6">
            <a:extLst>
              <a:ext uri="{FF2B5EF4-FFF2-40B4-BE49-F238E27FC236}">
                <a16:creationId xmlns:a16="http://schemas.microsoft.com/office/drawing/2014/main" id="{B1152A66-9A76-1A56-D314-FE5FFB229BD2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28" name="AutoShape 7">
              <a:extLst>
                <a:ext uri="{FF2B5EF4-FFF2-40B4-BE49-F238E27FC236}">
                  <a16:creationId xmlns:a16="http://schemas.microsoft.com/office/drawing/2014/main" id="{DC37B0C2-3561-6D9D-32E3-EF51959EF683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29" name="AutoShape 8">
              <a:extLst>
                <a:ext uri="{FF2B5EF4-FFF2-40B4-BE49-F238E27FC236}">
                  <a16:creationId xmlns:a16="http://schemas.microsoft.com/office/drawing/2014/main" id="{248D1295-5075-5BFD-BC11-920A6F5210F4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3" name="TextBox 4">
            <a:extLst>
              <a:ext uri="{FF2B5EF4-FFF2-40B4-BE49-F238E27FC236}">
                <a16:creationId xmlns:a16="http://schemas.microsoft.com/office/drawing/2014/main" id="{7B861056-F95C-CF76-43A7-68FE8CC17732}"/>
              </a:ext>
            </a:extLst>
          </p:cNvPr>
          <p:cNvSpPr txBox="1"/>
          <p:nvPr/>
        </p:nvSpPr>
        <p:spPr>
          <a:xfrm>
            <a:off x="3419999" y="718699"/>
            <a:ext cx="8378969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DEPLOYING                            TO TEST DNS CLIENTS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50BE42-36DB-9F7E-3042-F472B5DDEACC}"/>
              </a:ext>
            </a:extLst>
          </p:cNvPr>
          <p:cNvSpPr/>
          <p:nvPr/>
        </p:nvSpPr>
        <p:spPr>
          <a:xfrm>
            <a:off x="1235703" y="5301992"/>
            <a:ext cx="2323624" cy="579809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lvl="2"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Client</a:t>
            </a:r>
          </a:p>
        </p:txBody>
      </p:sp>
      <p:pic>
        <p:nvPicPr>
          <p:cNvPr id="27" name="Graphic 26" descr="Laptop with solid fill">
            <a:extLst>
              <a:ext uri="{FF2B5EF4-FFF2-40B4-BE49-F238E27FC236}">
                <a16:creationId xmlns:a16="http://schemas.microsoft.com/office/drawing/2014/main" id="{9EF6D0F9-C001-F8FC-B024-C6729C417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2683" y="5290612"/>
            <a:ext cx="724702" cy="57980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DD51374-3186-93E0-99AD-A96D93F69F94}"/>
              </a:ext>
            </a:extLst>
          </p:cNvPr>
          <p:cNvSpPr/>
          <p:nvPr/>
        </p:nvSpPr>
        <p:spPr>
          <a:xfrm>
            <a:off x="1259352" y="5285984"/>
            <a:ext cx="2323624" cy="608517"/>
          </a:xfrm>
          <a:prstGeom prst="rect">
            <a:avLst/>
          </a:prstGeom>
          <a:noFill/>
          <a:ln w="38100" cmpd="dbl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l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67246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81" grpId="0"/>
      <p:bldP spid="98" grpId="0"/>
      <p:bldP spid="121" grpId="0"/>
      <p:bldP spid="10" grpId="0" animBg="1"/>
      <p:bldP spid="11" grpId="0"/>
      <p:bldP spid="7" grpId="0" animBg="1"/>
      <p:bldP spid="8" grpId="0" animBg="1"/>
      <p:bldP spid="3" grpId="0"/>
      <p:bldP spid="5" grpId="0" animBg="1"/>
      <p:bldP spid="16" grpId="0" animBg="1"/>
      <p:bldP spid="3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B701FDFF-518E-A2EF-9680-ACD75597ACC5}"/>
              </a:ext>
            </a:extLst>
          </p:cNvPr>
          <p:cNvSpPr txBox="1"/>
          <p:nvPr/>
        </p:nvSpPr>
        <p:spPr>
          <a:xfrm>
            <a:off x="461337" y="2025691"/>
            <a:ext cx="11395263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By asking the PolarDNS server to resolve something, you are essentially giving it instructions how it should respond to 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You, as a client, dictate the PolarDNS server what kind of response it should produce for 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Very useful and convenient for testing purposes</a:t>
            </a: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74DE7DC-36C6-8BD1-2663-0C7CEE6229AA}"/>
              </a:ext>
            </a:extLst>
          </p:cNvPr>
          <p:cNvSpPr/>
          <p:nvPr/>
        </p:nvSpPr>
        <p:spPr>
          <a:xfrm>
            <a:off x="3594365" y="2975810"/>
            <a:ext cx="448241" cy="734255"/>
          </a:xfrm>
          <a:prstGeom prst="downArrow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ADE014D1-3B04-F753-A7E4-BC2A1D76F564}"/>
              </a:ext>
            </a:extLst>
          </p:cNvPr>
          <p:cNvSpPr/>
          <p:nvPr/>
        </p:nvSpPr>
        <p:spPr>
          <a:xfrm>
            <a:off x="3594365" y="4700292"/>
            <a:ext cx="448241" cy="734255"/>
          </a:xfrm>
          <a:prstGeom prst="downArrow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48AEC1-DA64-AD64-1B0D-610B2225B906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3F9A1948-925A-66EF-033A-D08DD6C35A6B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3" name="AutoShape 7">
              <a:extLst>
                <a:ext uri="{FF2B5EF4-FFF2-40B4-BE49-F238E27FC236}">
                  <a16:creationId xmlns:a16="http://schemas.microsoft.com/office/drawing/2014/main" id="{80324904-1AD0-8842-9098-BE24BBBC3C22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28A1E0D9-06A6-709C-9AB5-B286B46A021D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7" name="TextBox 4">
            <a:extLst>
              <a:ext uri="{FF2B5EF4-FFF2-40B4-BE49-F238E27FC236}">
                <a16:creationId xmlns:a16="http://schemas.microsoft.com/office/drawing/2014/main" id="{8EB9C42D-1246-C003-E488-A9D7A9BBE654}"/>
              </a:ext>
            </a:extLst>
          </p:cNvPr>
          <p:cNvSpPr txBox="1"/>
          <p:nvPr/>
        </p:nvSpPr>
        <p:spPr>
          <a:xfrm>
            <a:off x="5606607" y="718699"/>
            <a:ext cx="4491550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– KEY CONCEPT</a:t>
            </a:r>
          </a:p>
        </p:txBody>
      </p:sp>
      <p:pic>
        <p:nvPicPr>
          <p:cNvPr id="18" name="Picture 17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6FF34E72-8354-3CE8-8EB0-299E0FA3178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603" y="542019"/>
            <a:ext cx="2087278" cy="4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4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">
            <a:extLst>
              <a:ext uri="{FF2B5EF4-FFF2-40B4-BE49-F238E27FC236}">
                <a16:creationId xmlns:a16="http://schemas.microsoft.com/office/drawing/2014/main" id="{441265C7-2825-6CC5-1833-580DB42EAA8E}"/>
              </a:ext>
            </a:extLst>
          </p:cNvPr>
          <p:cNvSpPr txBox="1"/>
          <p:nvPr/>
        </p:nvSpPr>
        <p:spPr>
          <a:xfrm>
            <a:off x="6320029" y="3161106"/>
            <a:ext cx="4244873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chemeClr val="bg1"/>
                </a:solidFill>
                <a:latin typeface="Nimbus Sans L 4"/>
              </a:rPr>
              <a:t>CAPABILITIES</a:t>
            </a:r>
          </a:p>
        </p:txBody>
      </p:sp>
      <p:pic>
        <p:nvPicPr>
          <p:cNvPr id="3" name="Picture 2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BB868349-5BFE-3805-4943-1EC018A71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023" y="2975786"/>
            <a:ext cx="2141480" cy="49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45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pic>
        <p:nvPicPr>
          <p:cNvPr id="7" name="Picture 6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A390C9A2-157C-CF4F-D101-1AC82AF69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98" y="2282194"/>
            <a:ext cx="8935188" cy="4106417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10D4A290-CDDE-E7B0-29D5-489FF1667915}"/>
              </a:ext>
            </a:extLst>
          </p:cNvPr>
          <p:cNvSpPr txBox="1"/>
          <p:nvPr/>
        </p:nvSpPr>
        <p:spPr>
          <a:xfrm>
            <a:off x="679996" y="1790657"/>
            <a:ext cx="11395263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As an authoritative DNS server, it supports a standard static ZONE: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07E3D4-371C-87CC-A60F-9CB760993CCB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grpSp>
        <p:nvGrpSpPr>
          <p:cNvPr id="10" name="Group 6">
            <a:extLst>
              <a:ext uri="{FF2B5EF4-FFF2-40B4-BE49-F238E27FC236}">
                <a16:creationId xmlns:a16="http://schemas.microsoft.com/office/drawing/2014/main" id="{0BF7FAC6-6CA1-4DCC-BBA2-AD603033625F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FD81539E-5FD7-3BA8-666D-EC050DCDE05D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23675675-9FA4-7F24-4F0E-33C3965DEAD2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3" name="TextBox 4">
            <a:extLst>
              <a:ext uri="{FF2B5EF4-FFF2-40B4-BE49-F238E27FC236}">
                <a16:creationId xmlns:a16="http://schemas.microsoft.com/office/drawing/2014/main" id="{D46AD7D9-0B90-95B1-6136-31A56619ECAF}"/>
              </a:ext>
            </a:extLst>
          </p:cNvPr>
          <p:cNvSpPr txBox="1"/>
          <p:nvPr/>
        </p:nvSpPr>
        <p:spPr>
          <a:xfrm>
            <a:off x="5606607" y="718699"/>
            <a:ext cx="4491550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– CAPABILITIES</a:t>
            </a:r>
          </a:p>
        </p:txBody>
      </p:sp>
      <p:pic>
        <p:nvPicPr>
          <p:cNvPr id="14" name="Picture 13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E71E9C44-A6B7-8109-4128-307ABE5BA71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603" y="542019"/>
            <a:ext cx="2087278" cy="4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10D4A290-CDDE-E7B0-29D5-489FF1667915}"/>
              </a:ext>
            </a:extLst>
          </p:cNvPr>
          <p:cNvSpPr txBox="1"/>
          <p:nvPr/>
        </p:nvSpPr>
        <p:spPr>
          <a:xfrm>
            <a:off x="679996" y="1790657"/>
            <a:ext cx="11215155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Generative capabilities containing approx. </a:t>
            </a:r>
            <a:r>
              <a:rPr lang="en-US" sz="2800" b="1" spc="94" dirty="0">
                <a:solidFill>
                  <a:srgbClr val="FF4713"/>
                </a:solidFill>
                <a:latin typeface="Nimbus Sans L 1"/>
              </a:rPr>
              <a:t>60 features 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able to produce various DNS responses, many of which are parametrized</a:t>
            </a:r>
          </a:p>
          <a:p>
            <a:pPr marL="514350" indent="-514350">
              <a:buFont typeface="+mj-lt"/>
              <a:buAutoNum type="arabicPeriod" startAt="2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Additional </a:t>
            </a:r>
            <a:r>
              <a:rPr lang="en-US" sz="2800" b="1" spc="94" dirty="0">
                <a:solidFill>
                  <a:srgbClr val="FF4713"/>
                </a:solidFill>
                <a:latin typeface="Nimbus Sans L 1"/>
              </a:rPr>
              <a:t>11 response modifiers</a:t>
            </a:r>
            <a:r>
              <a:rPr lang="en-US" sz="2800" spc="94" dirty="0">
                <a:solidFill>
                  <a:srgbClr val="FF4713"/>
                </a:solidFill>
                <a:latin typeface="Nimbus Sans L 1"/>
              </a:rPr>
              <a:t> 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which can further modify the response and which can be loosely combined together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478A47-CB28-81EA-CF8C-654820509017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956BCA-C63E-0C5B-8055-5AE2C03D1167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544316B7-1397-C51E-B100-9AA4A54BA051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EE978917-7464-4897-8365-9B9A230347C2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2" name="TextBox 4">
            <a:extLst>
              <a:ext uri="{FF2B5EF4-FFF2-40B4-BE49-F238E27FC236}">
                <a16:creationId xmlns:a16="http://schemas.microsoft.com/office/drawing/2014/main" id="{8A5CD83D-C5F5-20D3-3EAE-CAAD79260F13}"/>
              </a:ext>
            </a:extLst>
          </p:cNvPr>
          <p:cNvSpPr txBox="1"/>
          <p:nvPr/>
        </p:nvSpPr>
        <p:spPr>
          <a:xfrm>
            <a:off x="5606607" y="718699"/>
            <a:ext cx="4491550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– CAPABILITIES</a:t>
            </a:r>
          </a:p>
        </p:txBody>
      </p:sp>
      <p:pic>
        <p:nvPicPr>
          <p:cNvPr id="13" name="Picture 12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6F8A0CD5-591A-ED81-0230-4D28072DECEA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603" y="542019"/>
            <a:ext cx="2087278" cy="478878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43A39C9-C402-1CB2-3124-1D5092F32622}"/>
              </a:ext>
            </a:extLst>
          </p:cNvPr>
          <p:cNvSpPr/>
          <p:nvPr/>
        </p:nvSpPr>
        <p:spPr>
          <a:xfrm>
            <a:off x="2891924" y="4462075"/>
            <a:ext cx="6214369" cy="991293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D85D061B-DA1E-927D-2F4E-1D8DA45EEF48}"/>
              </a:ext>
            </a:extLst>
          </p:cNvPr>
          <p:cNvSpPr txBox="1"/>
          <p:nvPr/>
        </p:nvSpPr>
        <p:spPr>
          <a:xfrm>
            <a:off x="3191478" y="4523388"/>
            <a:ext cx="5669719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                      can produce countless variants of different DNS responses</a:t>
            </a:r>
          </a:p>
        </p:txBody>
      </p:sp>
      <p:pic>
        <p:nvPicPr>
          <p:cNvPr id="5" name="Picture 4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33B4F203-8BF6-E164-F5FB-277779DF5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64" y="4504534"/>
            <a:ext cx="2141480" cy="49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8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CB1496-671E-3E2F-FD05-20F77F656BB0}"/>
              </a:ext>
            </a:extLst>
          </p:cNvPr>
          <p:cNvSpPr txBox="1"/>
          <p:nvPr/>
        </p:nvSpPr>
        <p:spPr>
          <a:xfrm>
            <a:off x="461338" y="2023689"/>
            <a:ext cx="11011794" cy="3640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defTabSz="914400">
              <a:defRPr/>
            </a:pPr>
            <a:r>
              <a:rPr lang="en-AE" sz="2800" dirty="0">
                <a:solidFill>
                  <a:schemeClr val="bg1"/>
                </a:solidFill>
                <a:latin typeface="Calibri" panose="020F0502020204030204"/>
              </a:rPr>
              <a:t># dig &lt;</a:t>
            </a:r>
            <a:r>
              <a:rPr lang="en-AE" sz="2800" dirty="0">
                <a:solidFill>
                  <a:srgbClr val="FFC000"/>
                </a:solidFill>
                <a:latin typeface="Calibri" panose="020F0502020204030204"/>
              </a:rPr>
              <a:t>FEATURE</a:t>
            </a:r>
            <a:r>
              <a:rPr lang="en-AE" sz="2800" dirty="0">
                <a:solidFill>
                  <a:schemeClr val="bg1"/>
                </a:solidFill>
                <a:latin typeface="Calibri" panose="020F0502020204030204"/>
              </a:rPr>
              <a:t>&gt;.[&lt;</a:t>
            </a:r>
            <a:r>
              <a:rPr lang="en-AE" sz="2800" dirty="0">
                <a:solidFill>
                  <a:srgbClr val="E9EA96"/>
                </a:solidFill>
                <a:latin typeface="Calibri" panose="020F0502020204030204"/>
              </a:rPr>
              <a:t>PARAMETERS</a:t>
            </a:r>
            <a:r>
              <a:rPr lang="en-AE" sz="2800" dirty="0">
                <a:solidFill>
                  <a:schemeClr val="bg1"/>
                </a:solidFill>
                <a:latin typeface="Calibri" panose="020F0502020204030204"/>
              </a:rPr>
              <a:t>&gt;].[&lt;</a:t>
            </a:r>
            <a:r>
              <a:rPr lang="en-AE" sz="2800" dirty="0">
                <a:solidFill>
                  <a:srgbClr val="00B0F0"/>
                </a:solidFill>
                <a:latin typeface="Calibri" panose="020F0502020204030204"/>
              </a:rPr>
              <a:t>MODIFIERS</a:t>
            </a:r>
            <a:r>
              <a:rPr lang="en-AE" sz="2800" dirty="0">
                <a:solidFill>
                  <a:schemeClr val="bg1"/>
                </a:solidFill>
                <a:latin typeface="Calibri" panose="020F0502020204030204"/>
              </a:rPr>
              <a:t>&gt;].</a:t>
            </a:r>
            <a:r>
              <a:rPr lang="en-AE" sz="2800" dirty="0">
                <a:solidFill>
                  <a:srgbClr val="FF4713"/>
                </a:solidFill>
                <a:latin typeface="Calibri" panose="020F0502020204030204"/>
              </a:rPr>
              <a:t>attacker.com</a:t>
            </a: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endParaRPr lang="en-AE" sz="2800" dirty="0">
              <a:solidFill>
                <a:schemeClr val="bg1"/>
              </a:solidFill>
              <a:latin typeface="Calibri" panose="020F0502020204030204"/>
            </a:endParaRPr>
          </a:p>
          <a:p>
            <a:pPr defTabSz="914400">
              <a:defRPr/>
            </a:pPr>
            <a:endParaRPr lang="en-AE" sz="2800" dirty="0">
              <a:solidFill>
                <a:schemeClr val="bg1"/>
              </a:solidFill>
              <a:latin typeface="Calibri" panose="020F0502020204030204"/>
            </a:endParaRPr>
          </a:p>
          <a:p>
            <a:pPr lvl="2" defTabSz="914400">
              <a:defRPr/>
            </a:pPr>
            <a:r>
              <a:rPr lang="en-AE" sz="2800" dirty="0">
                <a:solidFill>
                  <a:schemeClr val="bg1"/>
                </a:solidFill>
                <a:latin typeface="Calibri" panose="020F0502020204030204"/>
              </a:rPr>
              <a:t># dig feature1.</a:t>
            </a:r>
            <a:r>
              <a:rPr lang="en-AE" sz="2800" dirty="0">
                <a:solidFill>
                  <a:srgbClr val="FF4713"/>
                </a:solidFill>
                <a:latin typeface="Calibri" panose="020F0502020204030204"/>
              </a:rPr>
              <a:t>attacker.com</a:t>
            </a:r>
          </a:p>
          <a:p>
            <a:pPr defTabSz="914400">
              <a:defRPr/>
            </a:pP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defTabSz="914400">
              <a:defRPr/>
            </a:pP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2" defTabSz="914400">
              <a:defRPr/>
            </a:pPr>
            <a:r>
              <a:rPr lang="en-AE" sz="2800" dirty="0">
                <a:solidFill>
                  <a:schemeClr val="bg1"/>
                </a:solidFill>
                <a:latin typeface="Calibri" panose="020F0502020204030204"/>
              </a:rPr>
              <a:t># dig feature2.500.1000.mod1.mod2.</a:t>
            </a:r>
            <a:r>
              <a:rPr lang="en-AE" sz="2800" dirty="0">
                <a:solidFill>
                  <a:srgbClr val="FF4713"/>
                </a:solidFill>
                <a:latin typeface="Calibri" panose="020F0502020204030204"/>
              </a:rPr>
              <a:t>attacker.com</a:t>
            </a:r>
          </a:p>
          <a:p>
            <a:pPr lvl="2" defTabSz="914400">
              <a:defRPr/>
            </a:pP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alibri" panose="020F0502020204030204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chemeClr val="bg1"/>
              </a:solidFill>
              <a:latin typeface="Nimbus Sans L 1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4D843F-2182-5B52-B92B-4C5921B5120C}"/>
              </a:ext>
            </a:extLst>
          </p:cNvPr>
          <p:cNvCxnSpPr>
            <a:cxnSpLocks/>
          </p:cNvCxnSpPr>
          <p:nvPr/>
        </p:nvCxnSpPr>
        <p:spPr>
          <a:xfrm>
            <a:off x="4606080" y="4999301"/>
            <a:ext cx="84374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4618B2-758D-C9D2-89FF-4D35BC96EF81}"/>
              </a:ext>
            </a:extLst>
          </p:cNvPr>
          <p:cNvCxnSpPr>
            <a:cxnSpLocks/>
          </p:cNvCxnSpPr>
          <p:nvPr/>
        </p:nvCxnSpPr>
        <p:spPr>
          <a:xfrm>
            <a:off x="5545677" y="4999301"/>
            <a:ext cx="84374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6651B4-DDC6-83B6-AFFF-EAB930D3CD4E}"/>
              </a:ext>
            </a:extLst>
          </p:cNvPr>
          <p:cNvCxnSpPr>
            <a:cxnSpLocks/>
          </p:cNvCxnSpPr>
          <p:nvPr/>
        </p:nvCxnSpPr>
        <p:spPr>
          <a:xfrm flipV="1">
            <a:off x="1887266" y="3727854"/>
            <a:ext cx="1155857" cy="1402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306E1C-DEBF-C03E-165B-7C778044FE6D}"/>
              </a:ext>
            </a:extLst>
          </p:cNvPr>
          <p:cNvCxnSpPr>
            <a:cxnSpLocks/>
          </p:cNvCxnSpPr>
          <p:nvPr/>
        </p:nvCxnSpPr>
        <p:spPr>
          <a:xfrm flipV="1">
            <a:off x="1887266" y="5010453"/>
            <a:ext cx="1155857" cy="1402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0469E6-24EB-689E-BA5D-809784729000}"/>
              </a:ext>
            </a:extLst>
          </p:cNvPr>
          <p:cNvCxnSpPr>
            <a:cxnSpLocks/>
          </p:cNvCxnSpPr>
          <p:nvPr/>
        </p:nvCxnSpPr>
        <p:spPr>
          <a:xfrm>
            <a:off x="3168646" y="4999301"/>
            <a:ext cx="548244" cy="0"/>
          </a:xfrm>
          <a:prstGeom prst="line">
            <a:avLst/>
          </a:prstGeom>
          <a:ln w="57150">
            <a:solidFill>
              <a:srgbClr val="E9EA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F266C2-46B4-2A2B-A33E-A2558AACD9DD}"/>
              </a:ext>
            </a:extLst>
          </p:cNvPr>
          <p:cNvCxnSpPr>
            <a:cxnSpLocks/>
          </p:cNvCxnSpPr>
          <p:nvPr/>
        </p:nvCxnSpPr>
        <p:spPr>
          <a:xfrm>
            <a:off x="3815565" y="4999301"/>
            <a:ext cx="682114" cy="0"/>
          </a:xfrm>
          <a:prstGeom prst="line">
            <a:avLst/>
          </a:prstGeom>
          <a:ln w="57150">
            <a:solidFill>
              <a:srgbClr val="E9EA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259C962-3CA0-61D0-9054-2C142AB1E78E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F547B732-B599-A839-616B-099B51C52C27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5" name="AutoShape 7">
              <a:extLst>
                <a:ext uri="{FF2B5EF4-FFF2-40B4-BE49-F238E27FC236}">
                  <a16:creationId xmlns:a16="http://schemas.microsoft.com/office/drawing/2014/main" id="{29425407-C27F-F0D8-9A13-62074B52D190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6" name="AutoShape 8">
              <a:extLst>
                <a:ext uri="{FF2B5EF4-FFF2-40B4-BE49-F238E27FC236}">
                  <a16:creationId xmlns:a16="http://schemas.microsoft.com/office/drawing/2014/main" id="{474B2919-EAB0-BA04-1D12-F2C456F9941F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7" name="TextBox 4">
            <a:extLst>
              <a:ext uri="{FF2B5EF4-FFF2-40B4-BE49-F238E27FC236}">
                <a16:creationId xmlns:a16="http://schemas.microsoft.com/office/drawing/2014/main" id="{8018D701-FE03-1740-5506-AA13A6AA5D47}"/>
              </a:ext>
            </a:extLst>
          </p:cNvPr>
          <p:cNvSpPr txBox="1"/>
          <p:nvPr/>
        </p:nvSpPr>
        <p:spPr>
          <a:xfrm>
            <a:off x="5606607" y="718699"/>
            <a:ext cx="4491550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– SYNTAX 101</a:t>
            </a:r>
          </a:p>
        </p:txBody>
      </p:sp>
      <p:pic>
        <p:nvPicPr>
          <p:cNvPr id="18" name="Picture 17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24E47958-CADF-0976-B62B-0CA70D405FB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603" y="542019"/>
            <a:ext cx="2087278" cy="47887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43213EA-89DE-ED87-0926-D432D3516E87}"/>
              </a:ext>
            </a:extLst>
          </p:cNvPr>
          <p:cNvCxnSpPr>
            <a:cxnSpLocks/>
          </p:cNvCxnSpPr>
          <p:nvPr/>
        </p:nvCxnSpPr>
        <p:spPr>
          <a:xfrm>
            <a:off x="2023419" y="2404125"/>
            <a:ext cx="1313896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2D440C0-2769-E932-D21A-498C64120EAD}"/>
              </a:ext>
            </a:extLst>
          </p:cNvPr>
          <p:cNvCxnSpPr>
            <a:cxnSpLocks/>
          </p:cNvCxnSpPr>
          <p:nvPr/>
        </p:nvCxnSpPr>
        <p:spPr>
          <a:xfrm>
            <a:off x="3836831" y="2399036"/>
            <a:ext cx="1957914" cy="0"/>
          </a:xfrm>
          <a:prstGeom prst="line">
            <a:avLst/>
          </a:prstGeom>
          <a:ln w="57150">
            <a:solidFill>
              <a:srgbClr val="E9EA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BE3BBE-DDC1-7161-271E-027B2FCA582D}"/>
              </a:ext>
            </a:extLst>
          </p:cNvPr>
          <p:cNvCxnSpPr>
            <a:cxnSpLocks/>
          </p:cNvCxnSpPr>
          <p:nvPr/>
        </p:nvCxnSpPr>
        <p:spPr>
          <a:xfrm>
            <a:off x="6470319" y="2404577"/>
            <a:ext cx="1599793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5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10D4A290-CDDE-E7B0-29D5-489FF1667915}"/>
              </a:ext>
            </a:extLst>
          </p:cNvPr>
          <p:cNvSpPr txBox="1"/>
          <p:nvPr/>
        </p:nvSpPr>
        <p:spPr>
          <a:xfrm>
            <a:off x="451397" y="1790657"/>
            <a:ext cx="11453388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400" indent="-28440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The tool comes with a catalogue, listing all the features and response modifiers, including: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1123889" lvl="2" indent="-5143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Description</a:t>
            </a:r>
          </a:p>
          <a:p>
            <a:pPr marL="1123889" lvl="2" indent="-5143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Format (syntax)</a:t>
            </a:r>
          </a:p>
          <a:p>
            <a:pPr marL="1123889" lvl="2" indent="-5143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Examples</a:t>
            </a:r>
          </a:p>
          <a:p>
            <a:pPr marL="1123889" lvl="2" indent="-5143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Remarks</a:t>
            </a:r>
          </a:p>
          <a:p>
            <a:pPr marL="1123889" lvl="2" indent="-5143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Sample output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426468-2BA3-B9AF-B5B5-E954B39CC6DC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0EC913-593E-ABB3-0CE8-7483E49D974B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DE5B4684-3A83-06FA-3E18-1BBA8EFC7B33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27CA22F5-9B02-9BEF-60E8-01A40794A14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2" name="TextBox 4">
            <a:extLst>
              <a:ext uri="{FF2B5EF4-FFF2-40B4-BE49-F238E27FC236}">
                <a16:creationId xmlns:a16="http://schemas.microsoft.com/office/drawing/2014/main" id="{5C3E77EB-022E-7BB7-E78C-98ECFED6B099}"/>
              </a:ext>
            </a:extLst>
          </p:cNvPr>
          <p:cNvSpPr txBox="1"/>
          <p:nvPr/>
        </p:nvSpPr>
        <p:spPr>
          <a:xfrm>
            <a:off x="5606607" y="718699"/>
            <a:ext cx="4491550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– FEATURE CATALOGUE</a:t>
            </a:r>
          </a:p>
        </p:txBody>
      </p:sp>
      <p:pic>
        <p:nvPicPr>
          <p:cNvPr id="13" name="Picture 12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1859E7EB-B234-B12D-B2C0-99B554319CF2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603" y="542019"/>
            <a:ext cx="2087278" cy="4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4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FA990C9-4E27-95E5-43E4-61D3BCD3D771}"/>
              </a:ext>
            </a:extLst>
          </p:cNvPr>
          <p:cNvSpPr/>
          <p:nvPr/>
        </p:nvSpPr>
        <p:spPr>
          <a:xfrm>
            <a:off x="8993160" y="3016708"/>
            <a:ext cx="2050760" cy="45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83546D-1DC3-3670-B824-1AAD2CA34940}"/>
              </a:ext>
            </a:extLst>
          </p:cNvPr>
          <p:cNvSpPr/>
          <p:nvPr/>
        </p:nvSpPr>
        <p:spPr>
          <a:xfrm>
            <a:off x="2862564" y="4088267"/>
            <a:ext cx="2093930" cy="45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1CE58D-FC07-E8E4-B04E-EE9D99369EEF}"/>
              </a:ext>
            </a:extLst>
          </p:cNvPr>
          <p:cNvSpPr/>
          <p:nvPr/>
        </p:nvSpPr>
        <p:spPr>
          <a:xfrm>
            <a:off x="3966776" y="4891540"/>
            <a:ext cx="3509466" cy="45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19D95E-5B50-4508-DFF2-4761D779C40D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EA55E999-FF75-5996-8C68-3AFF8435B0E4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RUNNING</a:t>
            </a:r>
          </a:p>
        </p:txBody>
      </p:sp>
      <p:pic>
        <p:nvPicPr>
          <p:cNvPr id="14" name="Picture 13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A1F8A3F7-411D-5F72-3E31-7EB842E3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146" y="538228"/>
            <a:ext cx="2087278" cy="478878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740B033F-1696-C559-354C-69A475BDA715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6" name="AutoShape 7">
              <a:extLst>
                <a:ext uri="{FF2B5EF4-FFF2-40B4-BE49-F238E27FC236}">
                  <a16:creationId xmlns:a16="http://schemas.microsoft.com/office/drawing/2014/main" id="{BB03D0D5-6C85-6E34-8BB3-C0F4CAE6E700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7" name="AutoShape 8">
              <a:extLst>
                <a:ext uri="{FF2B5EF4-FFF2-40B4-BE49-F238E27FC236}">
                  <a16:creationId xmlns:a16="http://schemas.microsoft.com/office/drawing/2014/main" id="{EF15AF65-8B29-48E1-5B0D-EC46D15A735F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4" name="TextBox 5">
            <a:extLst>
              <a:ext uri="{FF2B5EF4-FFF2-40B4-BE49-F238E27FC236}">
                <a16:creationId xmlns:a16="http://schemas.microsoft.com/office/drawing/2014/main" id="{FF3B9ACB-F6CE-5D4B-5793-081C148BB18D}"/>
              </a:ext>
            </a:extLst>
          </p:cNvPr>
          <p:cNvSpPr txBox="1"/>
          <p:nvPr/>
        </p:nvSpPr>
        <p:spPr>
          <a:xfrm>
            <a:off x="3765889" y="5092882"/>
            <a:ext cx="3868615" cy="248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ts val="1648"/>
              </a:lnSpc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# python polardns.py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E8A14E-CBE6-B7EC-8FD3-07DE2FF56B00}"/>
              </a:ext>
            </a:extLst>
          </p:cNvPr>
          <p:cNvSpPr/>
          <p:nvPr/>
        </p:nvSpPr>
        <p:spPr>
          <a:xfrm>
            <a:off x="5645684" y="4088267"/>
            <a:ext cx="1957494" cy="450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3048A11A-E586-F50F-FDC6-BAE33ED5EE86}"/>
              </a:ext>
            </a:extLst>
          </p:cNvPr>
          <p:cNvSpPr txBox="1"/>
          <p:nvPr/>
        </p:nvSpPr>
        <p:spPr>
          <a:xfrm>
            <a:off x="461336" y="1999376"/>
            <a:ext cx="11486824" cy="4188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lvl="1">
              <a:lnSpc>
                <a:spcPts val="1648"/>
              </a:lnSpc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PolarDNS repository: </a:t>
            </a:r>
            <a:r>
              <a:rPr lang="en-US" sz="2800" spc="94" dirty="0">
                <a:solidFill>
                  <a:schemeClr val="accent6"/>
                </a:solidFill>
                <a:latin typeface="Nimbus Sans L 1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https://github.com/OryxLabs/PolarDNS</a:t>
            </a:r>
            <a:endParaRPr lang="en-US" sz="2800" spc="94" dirty="0">
              <a:solidFill>
                <a:schemeClr val="accent6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14350" indent="-514350">
              <a:lnSpc>
                <a:spcPts val="1648"/>
              </a:lnSpc>
              <a:buFont typeface="+mj-lt"/>
              <a:buAutoNum type="arabicPeriod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1123889" lvl="2" indent="-514350">
              <a:buFont typeface="+mj-lt"/>
              <a:buAutoNum type="arabicPeriod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Add your domain name and IP addresses to the polardns.yml configuration file</a:t>
            </a:r>
          </a:p>
          <a:p>
            <a:pPr lvl="3">
              <a:lnSpc>
                <a:spcPts val="1648"/>
              </a:lnSpc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1428659" lvl="3" indent="-514350">
              <a:lnSpc>
                <a:spcPts val="1648"/>
              </a:lnSpc>
              <a:buFont typeface="+mj-lt"/>
              <a:buAutoNum type="arabicPeriod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1123889" lvl="2" indent="-514350">
              <a:lnSpc>
                <a:spcPts val="1648"/>
              </a:lnSpc>
              <a:buFont typeface="+mj-lt"/>
              <a:buAutoNum type="arabicPeriod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Transfer polardns.yml and polardns.py  files to your VPS instances</a:t>
            </a:r>
          </a:p>
          <a:p>
            <a:pPr marL="1123889" lvl="2" indent="-514350">
              <a:lnSpc>
                <a:spcPts val="1648"/>
              </a:lnSpc>
              <a:buFont typeface="+mj-lt"/>
              <a:buAutoNum type="arabicPeriod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1123889" lvl="2" indent="-514350">
              <a:lnSpc>
                <a:spcPts val="1648"/>
              </a:lnSpc>
              <a:buFont typeface="+mj-lt"/>
              <a:buAutoNum type="arabicPeriod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1123889" lvl="2" indent="-514350">
              <a:lnSpc>
                <a:spcPts val="1648"/>
              </a:lnSpc>
              <a:buFont typeface="+mj-lt"/>
              <a:buAutoNum type="arabicPeriod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1123889" lvl="2" indent="-514350">
              <a:lnSpc>
                <a:spcPts val="1648"/>
              </a:lnSpc>
              <a:buFont typeface="+mj-lt"/>
              <a:buAutoNum type="arabicPeriod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Run PolarDNS:</a:t>
            </a:r>
          </a:p>
          <a:p>
            <a:pPr marL="1123889" lvl="2" indent="-514350">
              <a:lnSpc>
                <a:spcPts val="1648"/>
              </a:lnSpc>
              <a:buFont typeface="+mj-lt"/>
              <a:buAutoNum type="arabicPeriod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1123889" lvl="2" indent="-514350">
              <a:lnSpc>
                <a:spcPts val="1648"/>
              </a:lnSpc>
              <a:buFont typeface="+mj-lt"/>
              <a:buAutoNum type="arabicPeriod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1123889" lvl="2" indent="-514350">
              <a:lnSpc>
                <a:spcPts val="1648"/>
              </a:lnSpc>
              <a:buFont typeface="+mj-lt"/>
              <a:buAutoNum type="arabicPeriod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lvl="2">
              <a:lnSpc>
                <a:spcPts val="1648"/>
              </a:lnSpc>
            </a:pPr>
            <a:r>
              <a:rPr lang="en-US" sz="2400" spc="94" dirty="0">
                <a:solidFill>
                  <a:srgbClr val="FFFFFF"/>
                </a:solidFill>
                <a:latin typeface="Nimbus Sans L 1"/>
              </a:rPr>
              <a:t>      (Requirement: Python 3.10 or newer)</a:t>
            </a:r>
          </a:p>
        </p:txBody>
      </p:sp>
    </p:spTree>
    <p:extLst>
      <p:ext uri="{BB962C8B-B14F-4D97-AF65-F5344CB8AC3E}">
        <p14:creationId xmlns:p14="http://schemas.microsoft.com/office/powerpoint/2010/main" val="23307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" grpId="0" animBg="1"/>
      <p:bldP spid="4" grpId="0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D19D95E-5B50-4508-DFF2-4761D779C40D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EA55E999-FF75-5996-8C68-3AFF8435B0E4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RUNNING</a:t>
            </a:r>
          </a:p>
        </p:txBody>
      </p:sp>
      <p:pic>
        <p:nvPicPr>
          <p:cNvPr id="14" name="Picture 13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A1F8A3F7-411D-5F72-3E31-7EB842E3E7E8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998" y="538228"/>
            <a:ext cx="2087278" cy="478878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740B033F-1696-C559-354C-69A475BDA715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6" name="AutoShape 7">
              <a:extLst>
                <a:ext uri="{FF2B5EF4-FFF2-40B4-BE49-F238E27FC236}">
                  <a16:creationId xmlns:a16="http://schemas.microsoft.com/office/drawing/2014/main" id="{BB03D0D5-6C85-6E34-8BB3-C0F4CAE6E700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7" name="AutoShape 8">
              <a:extLst>
                <a:ext uri="{FF2B5EF4-FFF2-40B4-BE49-F238E27FC236}">
                  <a16:creationId xmlns:a16="http://schemas.microsoft.com/office/drawing/2014/main" id="{EF15AF65-8B29-48E1-5B0D-EC46D15A735F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739C30C-2D0B-45D0-03CD-C44A2C8F8258}"/>
              </a:ext>
            </a:extLst>
          </p:cNvPr>
          <p:cNvSpPr/>
          <p:nvPr/>
        </p:nvSpPr>
        <p:spPr>
          <a:xfrm>
            <a:off x="827231" y="1268968"/>
            <a:ext cx="10797870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u="sng" dirty="0">
                <a:solidFill>
                  <a:srgbClr val="00FE00"/>
                </a:solidFill>
                <a:latin typeface="NimbusSan" pitchFamily="2" charset="77"/>
              </a:rPr>
              <a:t>___Timestamp        |           Source IP + port       _ ID  _  Incoming query                                   | __Our response            _  </a:t>
            </a:r>
            <a:endParaRPr lang="en-US" sz="1100" u="sng" dirty="0">
              <a:solidFill>
                <a:srgbClr val="00FE00"/>
              </a:solidFill>
              <a:latin typeface="NimbusSan" pitchFamily="2" charset="77"/>
            </a:endParaRPr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EA15954-F651-F482-0D7F-B8928E5F2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05" y="1565973"/>
            <a:ext cx="10797871" cy="4736577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F4771D3-D9AA-D91A-DDDE-949E4442A224}"/>
              </a:ext>
            </a:extLst>
          </p:cNvPr>
          <p:cNvCxnSpPr>
            <a:cxnSpLocks/>
          </p:cNvCxnSpPr>
          <p:nvPr/>
        </p:nvCxnSpPr>
        <p:spPr>
          <a:xfrm>
            <a:off x="669935" y="6284620"/>
            <a:ext cx="1705713" cy="0"/>
          </a:xfrm>
          <a:prstGeom prst="line">
            <a:avLst/>
          </a:prstGeom>
          <a:ln w="28575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89CB21A-2ACF-1A27-3839-3781339726D2}"/>
              </a:ext>
            </a:extLst>
          </p:cNvPr>
          <p:cNvCxnSpPr>
            <a:cxnSpLocks/>
          </p:cNvCxnSpPr>
          <p:nvPr/>
        </p:nvCxnSpPr>
        <p:spPr>
          <a:xfrm>
            <a:off x="2642170" y="6284620"/>
            <a:ext cx="2028442" cy="0"/>
          </a:xfrm>
          <a:prstGeom prst="line">
            <a:avLst/>
          </a:prstGeom>
          <a:ln w="28575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D74151-B45E-B0E9-F967-EF8C48013A6C}"/>
              </a:ext>
            </a:extLst>
          </p:cNvPr>
          <p:cNvCxnSpPr>
            <a:cxnSpLocks/>
          </p:cNvCxnSpPr>
          <p:nvPr/>
        </p:nvCxnSpPr>
        <p:spPr>
          <a:xfrm>
            <a:off x="4766805" y="6284620"/>
            <a:ext cx="369971" cy="0"/>
          </a:xfrm>
          <a:prstGeom prst="line">
            <a:avLst/>
          </a:prstGeom>
          <a:ln w="28575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8D4D6D-A4F3-BD6A-7F8D-8FE904F12162}"/>
              </a:ext>
            </a:extLst>
          </p:cNvPr>
          <p:cNvCxnSpPr>
            <a:cxnSpLocks/>
          </p:cNvCxnSpPr>
          <p:nvPr/>
        </p:nvCxnSpPr>
        <p:spPr>
          <a:xfrm>
            <a:off x="5224005" y="6284620"/>
            <a:ext cx="2306348" cy="0"/>
          </a:xfrm>
          <a:prstGeom prst="line">
            <a:avLst/>
          </a:prstGeom>
          <a:ln w="28575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F2C208-D6B2-F29E-0820-AF293AD0A7C0}"/>
              </a:ext>
            </a:extLst>
          </p:cNvPr>
          <p:cNvCxnSpPr>
            <a:cxnSpLocks/>
          </p:cNvCxnSpPr>
          <p:nvPr/>
        </p:nvCxnSpPr>
        <p:spPr>
          <a:xfrm flipV="1">
            <a:off x="7817224" y="6284620"/>
            <a:ext cx="2563905" cy="361"/>
          </a:xfrm>
          <a:prstGeom prst="line">
            <a:avLst/>
          </a:prstGeom>
          <a:ln w="28575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17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">
            <a:extLst>
              <a:ext uri="{FF2B5EF4-FFF2-40B4-BE49-F238E27FC236}">
                <a16:creationId xmlns:a16="http://schemas.microsoft.com/office/drawing/2014/main" id="{441265C7-2825-6CC5-1833-580DB42EAA8E}"/>
              </a:ext>
            </a:extLst>
          </p:cNvPr>
          <p:cNvSpPr txBox="1"/>
          <p:nvPr/>
        </p:nvSpPr>
        <p:spPr>
          <a:xfrm>
            <a:off x="3740206" y="3161106"/>
            <a:ext cx="2453512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chemeClr val="bg1"/>
                </a:solidFill>
                <a:latin typeface="Nimbus Sans L 4"/>
              </a:rPr>
              <a:t>STORY BEHIND</a:t>
            </a:r>
          </a:p>
        </p:txBody>
      </p:sp>
      <p:pic>
        <p:nvPicPr>
          <p:cNvPr id="3" name="Picture 2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BB868349-5BFE-3805-4943-1EC018A71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146" y="2975787"/>
            <a:ext cx="2091264" cy="47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59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">
            <a:extLst>
              <a:ext uri="{FF2B5EF4-FFF2-40B4-BE49-F238E27FC236}">
                <a16:creationId xmlns:a16="http://schemas.microsoft.com/office/drawing/2014/main" id="{441265C7-2825-6CC5-1833-580DB42EAA8E}"/>
              </a:ext>
            </a:extLst>
          </p:cNvPr>
          <p:cNvSpPr txBox="1"/>
          <p:nvPr/>
        </p:nvSpPr>
        <p:spPr>
          <a:xfrm>
            <a:off x="6444334" y="3161106"/>
            <a:ext cx="4244873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chemeClr val="bg1"/>
                </a:solidFill>
                <a:latin typeface="Nimbus Sans L 4"/>
              </a:rPr>
              <a:t>EXAMPLES</a:t>
            </a:r>
          </a:p>
        </p:txBody>
      </p:sp>
      <p:pic>
        <p:nvPicPr>
          <p:cNvPr id="3" name="Picture 2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BB868349-5BFE-3805-4943-1EC018A71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328" y="2975786"/>
            <a:ext cx="2141480" cy="49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953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174BB64-B986-352B-67A3-730C03287DBD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3D4886-541C-5807-8AA8-C1CF5365C6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/>
        </p:blipFill>
        <p:spPr>
          <a:xfrm>
            <a:off x="1284198" y="2198157"/>
            <a:ext cx="8298109" cy="1995015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ALWAYS RESOLVE TO IP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A738159-09BF-BD5A-30DB-DC4861788EEF}"/>
              </a:ext>
            </a:extLst>
          </p:cNvPr>
          <p:cNvSpPr txBox="1"/>
          <p:nvPr/>
        </p:nvSpPr>
        <p:spPr>
          <a:xfrm>
            <a:off x="1308289" y="1546576"/>
            <a:ext cx="4833493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always.dnslabtest1.com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86E21A-A214-9AFC-EDE6-C5FB4C5521E8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13004F31-EB4F-0231-00AB-DAB191F895E3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502C553C-5015-5FC8-B9C1-C9A719A5DFFD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1186334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82F03BCD-CE47-0952-D6E4-1F60F3D14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04" y="1495349"/>
            <a:ext cx="7475621" cy="44418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C2301C-E80D-F420-3FA8-4F0A87BF03E1}"/>
              </a:ext>
            </a:extLst>
          </p:cNvPr>
          <p:cNvCxnSpPr>
            <a:cxnSpLocks/>
          </p:cNvCxnSpPr>
          <p:nvPr/>
        </p:nvCxnSpPr>
        <p:spPr>
          <a:xfrm>
            <a:off x="6763410" y="4669965"/>
            <a:ext cx="836463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80380E-F183-BCE5-0335-90B499F6252B}"/>
              </a:ext>
            </a:extLst>
          </p:cNvPr>
          <p:cNvCxnSpPr>
            <a:cxnSpLocks/>
          </p:cNvCxnSpPr>
          <p:nvPr/>
        </p:nvCxnSpPr>
        <p:spPr>
          <a:xfrm>
            <a:off x="2044040" y="1727639"/>
            <a:ext cx="664655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9E6D70C-FD10-9678-8498-2CDBFB1CD7A2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C25E7536-DA7D-538C-8D97-5FA4F019892B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ALWAYS RESOLVE TO IP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FAA9076-F4EA-6C2C-DDC5-9BA6428CB271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53EAAE4E-90BE-5588-5E0A-9D7AF339D3A6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82073281-D0F8-894F-E566-7B00672B98C8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204298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98711FC1-07E7-F243-BD49-1AFF0C285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99" y="1490597"/>
            <a:ext cx="7475621" cy="44457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C2301C-E80D-F420-3FA8-4F0A87BF03E1}"/>
              </a:ext>
            </a:extLst>
          </p:cNvPr>
          <p:cNvCxnSpPr>
            <a:cxnSpLocks/>
          </p:cNvCxnSpPr>
          <p:nvPr/>
        </p:nvCxnSpPr>
        <p:spPr>
          <a:xfrm>
            <a:off x="6763410" y="4669965"/>
            <a:ext cx="836463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83A3D2-01B2-7948-F5CD-CD4A029040EC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7A2C138F-6A29-834C-BD40-1BA87A4832DD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ALWAYS RESOLVE TO IP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7817E6-B5AB-927C-60C3-CE1E65297C46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9ECA61B3-B2D1-58ED-2AB6-4C890FB105B1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7EE71B02-E5DA-41F9-2F2A-A0C2CFD67BBA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A7F5AE-6796-B910-495C-B8389ECD34A6}"/>
              </a:ext>
            </a:extLst>
          </p:cNvPr>
          <p:cNvCxnSpPr>
            <a:cxnSpLocks/>
          </p:cNvCxnSpPr>
          <p:nvPr/>
        </p:nvCxnSpPr>
        <p:spPr>
          <a:xfrm>
            <a:off x="2044040" y="1727639"/>
            <a:ext cx="664655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18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FF817B9D-CCCB-F3B6-9417-98836FDBB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26" y="1482006"/>
            <a:ext cx="7475621" cy="44569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C2301C-E80D-F420-3FA8-4F0A87BF03E1}"/>
              </a:ext>
            </a:extLst>
          </p:cNvPr>
          <p:cNvCxnSpPr>
            <a:cxnSpLocks/>
          </p:cNvCxnSpPr>
          <p:nvPr/>
        </p:nvCxnSpPr>
        <p:spPr>
          <a:xfrm>
            <a:off x="6786081" y="4669965"/>
            <a:ext cx="836463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56D612-FBD4-C9C7-43F9-4BE337E3D919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98AE9953-F005-AEEE-8A48-0B8F281C19C8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ALWAYS RESOLVE TO IP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F5A53B-73E4-75D5-4BEB-C56F64645AD2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89316881-738F-FE6E-3F0D-09BD98255001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B9D27FF0-D624-817D-7B33-127A3F35BC67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4B38B3C-45EA-7836-61BB-9169310592A1}"/>
              </a:ext>
            </a:extLst>
          </p:cNvPr>
          <p:cNvCxnSpPr>
            <a:cxnSpLocks/>
          </p:cNvCxnSpPr>
          <p:nvPr/>
        </p:nvCxnSpPr>
        <p:spPr>
          <a:xfrm>
            <a:off x="2044040" y="1727639"/>
            <a:ext cx="664655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98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5">
            <a:extLst>
              <a:ext uri="{FF2B5EF4-FFF2-40B4-BE49-F238E27FC236}">
                <a16:creationId xmlns:a16="http://schemas.microsoft.com/office/drawing/2014/main" id="{666077EC-6ADB-0AD5-FF0F-367961FA92B2}"/>
              </a:ext>
            </a:extLst>
          </p:cNvPr>
          <p:cNvSpPr txBox="1"/>
          <p:nvPr/>
        </p:nvSpPr>
        <p:spPr>
          <a:xfrm>
            <a:off x="2359457" y="4711952"/>
            <a:ext cx="7872197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Any random string after the feature name is ignored.</a:t>
            </a:r>
          </a:p>
          <a:p>
            <a:pPr lvl="0" defTabSz="914400"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This ensures that the target DNS resolver always fetches a fresh response from our PolarDNS instances.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18D13C2-2877-0256-2C24-1A5522A24FE6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7" name="TextBox 4">
            <a:extLst>
              <a:ext uri="{FF2B5EF4-FFF2-40B4-BE49-F238E27FC236}">
                <a16:creationId xmlns:a16="http://schemas.microsoft.com/office/drawing/2014/main" id="{A8105670-085F-7B32-129D-976412B1E3B6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AVOID GETTING CACHED RESPONSES</a:t>
            </a:r>
          </a:p>
        </p:txBody>
      </p:sp>
      <p:pic>
        <p:nvPicPr>
          <p:cNvPr id="39" name="Picture 38" descr="A computer screen shot of white text&#10;&#10;Description automatically generated">
            <a:extLst>
              <a:ext uri="{FF2B5EF4-FFF2-40B4-BE49-F238E27FC236}">
                <a16:creationId xmlns:a16="http://schemas.microsoft.com/office/drawing/2014/main" id="{821CE8A5-5579-1E9C-F0F9-EEA6EC063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06" y="1500261"/>
            <a:ext cx="6747486" cy="33066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3310C7-586C-59FB-DC6F-A332676E5BDA}"/>
              </a:ext>
            </a:extLst>
          </p:cNvPr>
          <p:cNvCxnSpPr>
            <a:cxnSpLocks/>
          </p:cNvCxnSpPr>
          <p:nvPr/>
        </p:nvCxnSpPr>
        <p:spPr>
          <a:xfrm>
            <a:off x="1678971" y="1779658"/>
            <a:ext cx="630150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8CDEBE-A009-9C06-AC78-0D04450D8022}"/>
              </a:ext>
            </a:extLst>
          </p:cNvPr>
          <p:cNvCxnSpPr>
            <a:cxnSpLocks/>
          </p:cNvCxnSpPr>
          <p:nvPr/>
        </p:nvCxnSpPr>
        <p:spPr>
          <a:xfrm>
            <a:off x="1678971" y="2275627"/>
            <a:ext cx="630150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3E9F2B1-0463-D02E-3532-FC640D077C87}"/>
              </a:ext>
            </a:extLst>
          </p:cNvPr>
          <p:cNvCxnSpPr>
            <a:cxnSpLocks/>
          </p:cNvCxnSpPr>
          <p:nvPr/>
        </p:nvCxnSpPr>
        <p:spPr>
          <a:xfrm flipV="1">
            <a:off x="2378576" y="2275627"/>
            <a:ext cx="275168" cy="1861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DDDD98-2A3A-127C-871A-B5430E400D5B}"/>
              </a:ext>
            </a:extLst>
          </p:cNvPr>
          <p:cNvCxnSpPr>
            <a:cxnSpLocks/>
          </p:cNvCxnSpPr>
          <p:nvPr/>
        </p:nvCxnSpPr>
        <p:spPr>
          <a:xfrm>
            <a:off x="2383171" y="2772086"/>
            <a:ext cx="408422" cy="0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3EF393-E067-F750-33FA-3F084DB9092B}"/>
              </a:ext>
            </a:extLst>
          </p:cNvPr>
          <p:cNvCxnSpPr>
            <a:cxnSpLocks/>
          </p:cNvCxnSpPr>
          <p:nvPr/>
        </p:nvCxnSpPr>
        <p:spPr>
          <a:xfrm>
            <a:off x="2377389" y="3272938"/>
            <a:ext cx="662333" cy="0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E7342FB-FC0C-7D78-25B4-4E1E774BA513}"/>
              </a:ext>
            </a:extLst>
          </p:cNvPr>
          <p:cNvCxnSpPr>
            <a:cxnSpLocks/>
          </p:cNvCxnSpPr>
          <p:nvPr/>
        </p:nvCxnSpPr>
        <p:spPr>
          <a:xfrm>
            <a:off x="2377389" y="3773226"/>
            <a:ext cx="2031635" cy="0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591CFF1-9BE3-BA2F-B378-C37822FAC4A7}"/>
              </a:ext>
            </a:extLst>
          </p:cNvPr>
          <p:cNvCxnSpPr>
            <a:cxnSpLocks/>
          </p:cNvCxnSpPr>
          <p:nvPr/>
        </p:nvCxnSpPr>
        <p:spPr>
          <a:xfrm>
            <a:off x="2377389" y="4269484"/>
            <a:ext cx="2458968" cy="0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0C36E4-2956-8D8C-E74A-86E96459D1A2}"/>
              </a:ext>
            </a:extLst>
          </p:cNvPr>
          <p:cNvCxnSpPr>
            <a:cxnSpLocks/>
          </p:cNvCxnSpPr>
          <p:nvPr/>
        </p:nvCxnSpPr>
        <p:spPr>
          <a:xfrm>
            <a:off x="3020472" y="5113902"/>
            <a:ext cx="1946164" cy="0"/>
          </a:xfrm>
          <a:prstGeom prst="line">
            <a:avLst/>
          </a:prstGeom>
          <a:ln w="381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8E67552-8616-99DC-1B5A-FF9815E8FDDB}"/>
              </a:ext>
            </a:extLst>
          </p:cNvPr>
          <p:cNvCxnSpPr>
            <a:cxnSpLocks/>
          </p:cNvCxnSpPr>
          <p:nvPr/>
        </p:nvCxnSpPr>
        <p:spPr>
          <a:xfrm>
            <a:off x="1690905" y="2772086"/>
            <a:ext cx="630150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A845DE-58B0-FCB3-5946-2B28744F9300}"/>
              </a:ext>
            </a:extLst>
          </p:cNvPr>
          <p:cNvCxnSpPr>
            <a:cxnSpLocks/>
          </p:cNvCxnSpPr>
          <p:nvPr/>
        </p:nvCxnSpPr>
        <p:spPr>
          <a:xfrm>
            <a:off x="1690905" y="3272938"/>
            <a:ext cx="630150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9576198-C724-E2E6-7B93-D9E70735657B}"/>
              </a:ext>
            </a:extLst>
          </p:cNvPr>
          <p:cNvCxnSpPr>
            <a:cxnSpLocks/>
          </p:cNvCxnSpPr>
          <p:nvPr/>
        </p:nvCxnSpPr>
        <p:spPr>
          <a:xfrm>
            <a:off x="1690905" y="3773226"/>
            <a:ext cx="630150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E5BA5CF-5629-942E-8615-91384FAC5C39}"/>
              </a:ext>
            </a:extLst>
          </p:cNvPr>
          <p:cNvCxnSpPr>
            <a:cxnSpLocks/>
          </p:cNvCxnSpPr>
          <p:nvPr/>
        </p:nvCxnSpPr>
        <p:spPr>
          <a:xfrm>
            <a:off x="1690905" y="4269484"/>
            <a:ext cx="630150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23C0099-FA99-094D-14C6-EFB1617E09F4}"/>
              </a:ext>
            </a:extLst>
          </p:cNvPr>
          <p:cNvCxnSpPr>
            <a:cxnSpLocks/>
          </p:cNvCxnSpPr>
          <p:nvPr/>
        </p:nvCxnSpPr>
        <p:spPr>
          <a:xfrm>
            <a:off x="6453333" y="5113902"/>
            <a:ext cx="1912907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9293599-EF8F-A5C7-416C-18E625953956}"/>
              </a:ext>
            </a:extLst>
          </p:cNvPr>
          <p:cNvSpPr/>
          <p:nvPr/>
        </p:nvSpPr>
        <p:spPr>
          <a:xfrm>
            <a:off x="2070848" y="4645485"/>
            <a:ext cx="8160806" cy="1429532"/>
          </a:xfrm>
          <a:prstGeom prst="roundRect">
            <a:avLst/>
          </a:prstGeom>
          <a:noFill/>
          <a:ln w="19050">
            <a:solidFill>
              <a:srgbClr val="FF4713"/>
            </a:solidFill>
            <a:prstDash val="dash"/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grpSp>
        <p:nvGrpSpPr>
          <p:cNvPr id="49" name="Group 6">
            <a:extLst>
              <a:ext uri="{FF2B5EF4-FFF2-40B4-BE49-F238E27FC236}">
                <a16:creationId xmlns:a16="http://schemas.microsoft.com/office/drawing/2014/main" id="{55ED6F38-ED6E-7C66-FB16-D5CA9316FDF6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50" name="AutoShape 7">
              <a:extLst>
                <a:ext uri="{FF2B5EF4-FFF2-40B4-BE49-F238E27FC236}">
                  <a16:creationId xmlns:a16="http://schemas.microsoft.com/office/drawing/2014/main" id="{4B829DF3-86D9-87FD-DF7B-9275BE704471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1" name="AutoShape 8">
              <a:extLst>
                <a:ext uri="{FF2B5EF4-FFF2-40B4-BE49-F238E27FC236}">
                  <a16:creationId xmlns:a16="http://schemas.microsoft.com/office/drawing/2014/main" id="{0D7EDEB8-0E21-2E13-C5AE-1EF4597BC5E1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347143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A738159-09BF-BD5A-30DB-DC4861788EEF}"/>
              </a:ext>
            </a:extLst>
          </p:cNvPr>
          <p:cNvSpPr txBox="1"/>
          <p:nvPr/>
        </p:nvSpPr>
        <p:spPr>
          <a:xfrm>
            <a:off x="1308289" y="1546576"/>
            <a:ext cx="4833493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chain.dnslabtest1.com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3911EBFB-7D48-B7FE-E761-EC7EC7CBA50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308289" y="2206137"/>
            <a:ext cx="8378970" cy="19664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E3C3CB-B54D-30DF-7F0A-1EC26F076B30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18974CC0-910F-5126-3ACB-7FDAABE4FBBA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FORM ALIAS CHAINS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3122A30-DB1D-1F4D-77DD-A48028C71D78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2B06C8D3-2896-00DD-1111-1963586E9E66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6CDB02AB-2B89-5FFB-6597-4B4CB6FC0D71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39929756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D88A9139-2BDF-9B57-1208-7042D1C8A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64" y="1463982"/>
            <a:ext cx="8242420" cy="44666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1FB90B-12BB-DD44-1087-DEC56934352E}"/>
              </a:ext>
            </a:extLst>
          </p:cNvPr>
          <p:cNvCxnSpPr>
            <a:cxnSpLocks/>
          </p:cNvCxnSpPr>
          <p:nvPr/>
        </p:nvCxnSpPr>
        <p:spPr>
          <a:xfrm>
            <a:off x="6797283" y="4669325"/>
            <a:ext cx="699071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C82B2B-CD8B-B112-957D-9A6E6A14FD0F}"/>
              </a:ext>
            </a:extLst>
          </p:cNvPr>
          <p:cNvCxnSpPr>
            <a:cxnSpLocks/>
          </p:cNvCxnSpPr>
          <p:nvPr/>
        </p:nvCxnSpPr>
        <p:spPr>
          <a:xfrm>
            <a:off x="2013358" y="1709809"/>
            <a:ext cx="704438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5E0CFB5-49C9-99B6-32E4-861E03CDAC8B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F074E27-8E02-1798-A227-44E9F7A9F419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FORM ALIAS CHAINS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331A91-15BA-406F-C0AB-66E4C9596DE1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FEC9E705-3D0A-85AE-9631-03778F8AFD65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3376C794-5135-9144-8D11-84CD814166F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37042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9B132006-53E2-BDAD-1CAE-87DB1F674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13" y="1462372"/>
            <a:ext cx="8214744" cy="44670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537C50-B4E5-C317-63A5-9BAFFE7341AF}"/>
              </a:ext>
            </a:extLst>
          </p:cNvPr>
          <p:cNvCxnSpPr>
            <a:cxnSpLocks/>
          </p:cNvCxnSpPr>
          <p:nvPr/>
        </p:nvCxnSpPr>
        <p:spPr>
          <a:xfrm>
            <a:off x="6797283" y="4669325"/>
            <a:ext cx="699071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D0F7020-D95F-8243-AA2D-B445B93E809D}"/>
              </a:ext>
            </a:extLst>
          </p:cNvPr>
          <p:cNvCxnSpPr>
            <a:cxnSpLocks/>
          </p:cNvCxnSpPr>
          <p:nvPr/>
        </p:nvCxnSpPr>
        <p:spPr>
          <a:xfrm>
            <a:off x="2013358" y="1709809"/>
            <a:ext cx="704438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277FD3E-F8D8-5A92-CE20-9849F6FED409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9016C2C-F78E-A195-614B-9C042B1B7D3F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FORM ALIAS CHAINS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D647B5-9012-6F5B-A031-0E86389CF42B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B67995B1-8051-3C4A-3319-C2D300AC2886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1A864025-72A2-A7EE-6CB6-067148FF53B1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2703302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9871FD69-4E0E-334D-C829-513633D51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50" y="1475596"/>
            <a:ext cx="8438362" cy="44462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537C50-B4E5-C317-63A5-9BAFFE7341AF}"/>
              </a:ext>
            </a:extLst>
          </p:cNvPr>
          <p:cNvCxnSpPr>
            <a:cxnSpLocks/>
          </p:cNvCxnSpPr>
          <p:nvPr/>
        </p:nvCxnSpPr>
        <p:spPr>
          <a:xfrm>
            <a:off x="6797283" y="4669325"/>
            <a:ext cx="1016681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FE53181-2D20-2FED-777D-C652E1BF858A}"/>
              </a:ext>
            </a:extLst>
          </p:cNvPr>
          <p:cNvCxnSpPr>
            <a:cxnSpLocks/>
          </p:cNvCxnSpPr>
          <p:nvPr/>
        </p:nvCxnSpPr>
        <p:spPr>
          <a:xfrm>
            <a:off x="2013358" y="1709809"/>
            <a:ext cx="947956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76B5D22-3C8A-D374-7163-281027AF5919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AA84757-25F3-D096-2165-D23F6175E6C7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FORM ALIAS CHAINS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1018300-B6F8-0EE9-26E9-D37ADF1CB414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F0F9DFA2-B661-34A0-A506-064626690CE2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F89E9C17-B3B5-A445-2A14-CD088FE0CD57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161646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 blue shirt and suspenders holding a cup&#10;&#10;Description automatically generated">
            <a:extLst>
              <a:ext uri="{FF2B5EF4-FFF2-40B4-BE49-F238E27FC236}">
                <a16:creationId xmlns:a16="http://schemas.microsoft.com/office/drawing/2014/main" id="{15004AD1-DE99-84A3-CD9D-012DD29CE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526" y="945157"/>
            <a:ext cx="6197600" cy="5194300"/>
          </a:xfrm>
          <a:prstGeom prst="rect">
            <a:avLst/>
          </a:prstGeom>
        </p:spPr>
      </p:pic>
      <p:pic>
        <p:nvPicPr>
          <p:cNvPr id="3" name="Picture 2" descr="A person in a blue shirt and suspenders holding a cup&#10;&#10;Description automatically generated">
            <a:extLst>
              <a:ext uri="{FF2B5EF4-FFF2-40B4-BE49-F238E27FC236}">
                <a16:creationId xmlns:a16="http://schemas.microsoft.com/office/drawing/2014/main" id="{3EB2C0C7-97A6-A902-64FA-9EA145C5EB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681" y="635000"/>
            <a:ext cx="6680200" cy="558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E7FF97-F16C-810F-0E10-CBDA0C29F55C}"/>
              </a:ext>
            </a:extLst>
          </p:cNvPr>
          <p:cNvSpPr txBox="1"/>
          <p:nvPr/>
        </p:nvSpPr>
        <p:spPr>
          <a:xfrm>
            <a:off x="3622267" y="635000"/>
            <a:ext cx="5345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36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IF YOU COULD PLEASE PENTEST OUR DNS RESOLVER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3A822-BFE1-BC6E-3EEC-C5CFF569FA02}"/>
              </a:ext>
            </a:extLst>
          </p:cNvPr>
          <p:cNvSpPr txBox="1"/>
          <p:nvPr/>
        </p:nvSpPr>
        <p:spPr>
          <a:xfrm>
            <a:off x="4094920" y="5576669"/>
            <a:ext cx="6440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36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THAT WOULD BE GREAT</a:t>
            </a:r>
          </a:p>
        </p:txBody>
      </p:sp>
    </p:spTree>
    <p:extLst>
      <p:ext uri="{BB962C8B-B14F-4D97-AF65-F5344CB8AC3E}">
        <p14:creationId xmlns:p14="http://schemas.microsoft.com/office/powerpoint/2010/main" val="27259110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BD321D44-BBA9-8145-4E15-E882EF2F1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877" y="1470997"/>
            <a:ext cx="8591957" cy="42051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3CFAA4-3DDC-CED0-9FDA-EDE4DFBB7268}"/>
              </a:ext>
            </a:extLst>
          </p:cNvPr>
          <p:cNvCxnSpPr>
            <a:cxnSpLocks/>
          </p:cNvCxnSpPr>
          <p:nvPr/>
        </p:nvCxnSpPr>
        <p:spPr>
          <a:xfrm>
            <a:off x="1918546" y="1709572"/>
            <a:ext cx="1255975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hevron 7">
            <a:extLst>
              <a:ext uri="{FF2B5EF4-FFF2-40B4-BE49-F238E27FC236}">
                <a16:creationId xmlns:a16="http://schemas.microsoft.com/office/drawing/2014/main" id="{44AB1010-B1B4-A56A-5F30-F6454445509B}"/>
              </a:ext>
            </a:extLst>
          </p:cNvPr>
          <p:cNvSpPr/>
          <p:nvPr/>
        </p:nvSpPr>
        <p:spPr>
          <a:xfrm rot="5400000">
            <a:off x="7396847" y="5690705"/>
            <a:ext cx="307824" cy="419449"/>
          </a:xfrm>
          <a:prstGeom prst="chevron">
            <a:avLst/>
          </a:prstGeom>
          <a:solidFill>
            <a:srgbClr val="FFFF00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5772511E-A796-CBEB-3F9F-CBDEE1BF4D46}"/>
              </a:ext>
            </a:extLst>
          </p:cNvPr>
          <p:cNvSpPr/>
          <p:nvPr/>
        </p:nvSpPr>
        <p:spPr>
          <a:xfrm rot="5400000">
            <a:off x="7396847" y="5938770"/>
            <a:ext cx="307824" cy="419449"/>
          </a:xfrm>
          <a:prstGeom prst="chevron">
            <a:avLst/>
          </a:prstGeom>
          <a:solidFill>
            <a:srgbClr val="FFFF00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BA7F1D-7EAC-CD1E-C688-5C79AD0F0E3E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A1594E6-C536-C74E-F984-FFF804058A61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FORM ALIAS CHAINS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0EF495-9EA1-78C2-37A0-9F88D72B215D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7" name="AutoShape 7">
              <a:extLst>
                <a:ext uri="{FF2B5EF4-FFF2-40B4-BE49-F238E27FC236}">
                  <a16:creationId xmlns:a16="http://schemas.microsoft.com/office/drawing/2014/main" id="{0E660F1C-6B11-E9CC-8E10-83518E2F1A93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5361D3FA-CC17-A2BF-641D-260D2A889E53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5E01B4-BA2B-6F0C-0102-A676A9AD1D6A}"/>
              </a:ext>
            </a:extLst>
          </p:cNvPr>
          <p:cNvCxnSpPr>
            <a:cxnSpLocks/>
          </p:cNvCxnSpPr>
          <p:nvPr/>
        </p:nvCxnSpPr>
        <p:spPr>
          <a:xfrm>
            <a:off x="6642403" y="5684973"/>
            <a:ext cx="1255975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93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computer&#10;&#10;Description automatically generated">
            <a:extLst>
              <a:ext uri="{FF2B5EF4-FFF2-40B4-BE49-F238E27FC236}">
                <a16:creationId xmlns:a16="http://schemas.microsoft.com/office/drawing/2014/main" id="{79072FD5-8E4B-D9B9-3906-D15DF795C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15" y="1479385"/>
            <a:ext cx="10546432" cy="42051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3CFAA4-3DDC-CED0-9FDA-EDE4DFBB7268}"/>
              </a:ext>
            </a:extLst>
          </p:cNvPr>
          <p:cNvCxnSpPr>
            <a:cxnSpLocks/>
          </p:cNvCxnSpPr>
          <p:nvPr/>
        </p:nvCxnSpPr>
        <p:spPr>
          <a:xfrm>
            <a:off x="1918546" y="1709572"/>
            <a:ext cx="2183671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58ABCE5-6F3B-3959-A139-412C84C8F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648" y="1657017"/>
            <a:ext cx="3782041" cy="2843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8183DB-CB17-DF60-156D-4FB9EC9A8BDA}"/>
              </a:ext>
            </a:extLst>
          </p:cNvPr>
          <p:cNvSpPr txBox="1"/>
          <p:nvPr/>
        </p:nvSpPr>
        <p:spPr>
          <a:xfrm>
            <a:off x="8171665" y="1657017"/>
            <a:ext cx="2642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32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TO INFINITY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911C94-CFB2-25DA-D2A4-FA21CBFCAD3F}"/>
              </a:ext>
            </a:extLst>
          </p:cNvPr>
          <p:cNvSpPr txBox="1"/>
          <p:nvPr/>
        </p:nvSpPr>
        <p:spPr>
          <a:xfrm>
            <a:off x="8171665" y="3977773"/>
            <a:ext cx="2816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32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AND BEYOND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C5D5B9F9-1E98-785F-C529-898D3F75D149}"/>
              </a:ext>
            </a:extLst>
          </p:cNvPr>
          <p:cNvSpPr/>
          <p:nvPr/>
        </p:nvSpPr>
        <p:spPr>
          <a:xfrm rot="5400000">
            <a:off x="8781032" y="5690705"/>
            <a:ext cx="307824" cy="419449"/>
          </a:xfrm>
          <a:prstGeom prst="chevron">
            <a:avLst/>
          </a:prstGeom>
          <a:solidFill>
            <a:srgbClr val="FFFF00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40991591-EEAA-8DEB-67A2-9BAC1CDE4E9C}"/>
              </a:ext>
            </a:extLst>
          </p:cNvPr>
          <p:cNvSpPr/>
          <p:nvPr/>
        </p:nvSpPr>
        <p:spPr>
          <a:xfrm rot="5400000">
            <a:off x="8781032" y="5938770"/>
            <a:ext cx="307824" cy="419449"/>
          </a:xfrm>
          <a:prstGeom prst="chevron">
            <a:avLst/>
          </a:prstGeom>
          <a:solidFill>
            <a:srgbClr val="FFFF00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B5C69F-F897-E226-E29A-8B120C7553F6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A61A3432-B823-63C1-9774-18B8D10BB0B1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FORM ALIAS CHAINS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FB2462-0829-8804-71C6-5E7FBC7C0605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364AB1C9-2985-4DE5-67F5-DED4343DD018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A0AB4959-5B6E-C12D-4829-943329EAE8E3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3D0747-24D2-2FFE-BE87-77D41769AAAB}"/>
              </a:ext>
            </a:extLst>
          </p:cNvPr>
          <p:cNvCxnSpPr>
            <a:cxnSpLocks/>
          </p:cNvCxnSpPr>
          <p:nvPr/>
        </p:nvCxnSpPr>
        <p:spPr>
          <a:xfrm>
            <a:off x="7566807" y="5693338"/>
            <a:ext cx="2280578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59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A738159-09BF-BD5A-30DB-DC4861788EEF}"/>
              </a:ext>
            </a:extLst>
          </p:cNvPr>
          <p:cNvSpPr txBox="1"/>
          <p:nvPr/>
        </p:nvSpPr>
        <p:spPr>
          <a:xfrm>
            <a:off x="1308289" y="1546576"/>
            <a:ext cx="4833493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loop.dnslabtest1.com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08BD3389-60D9-AFD0-2C5F-9D813FA7C7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88" y="2206136"/>
            <a:ext cx="9860995" cy="23671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75131C-2794-C523-E3B2-386F157C96D3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8D3EB85-7AED-9212-C5D8-522CC3B15EFF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FORM ALIAS LOOPS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3718E39-C065-3127-C1C2-66D438C7C8F3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0EFD36FF-0A31-CCC1-1072-2AE464BB0356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89E0B6DF-CF03-C799-A121-2DE9B5019A84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598684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E767C70-349D-D46C-6E9C-1AAD45653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607" y="1453649"/>
            <a:ext cx="7943288" cy="44888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537C50-B4E5-C317-63A5-9BAFFE7341AF}"/>
              </a:ext>
            </a:extLst>
          </p:cNvPr>
          <p:cNvCxnSpPr>
            <a:cxnSpLocks/>
          </p:cNvCxnSpPr>
          <p:nvPr/>
        </p:nvCxnSpPr>
        <p:spPr>
          <a:xfrm>
            <a:off x="6828172" y="4686165"/>
            <a:ext cx="49696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3CFAA4-3DDC-CED0-9FDA-EDE4DFBB7268}"/>
              </a:ext>
            </a:extLst>
          </p:cNvPr>
          <p:cNvCxnSpPr>
            <a:cxnSpLocks/>
          </p:cNvCxnSpPr>
          <p:nvPr/>
        </p:nvCxnSpPr>
        <p:spPr>
          <a:xfrm>
            <a:off x="2027583" y="1715905"/>
            <a:ext cx="47707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E63FBC4-9CCE-20EA-9755-8128B7F3219D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592F167-A929-B6F5-1110-B6ECBF47900A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FORM ALIAS LOOPS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7A2566-D275-1F34-3484-0986933386E5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B99BC7F2-3389-0F4F-8B54-98CC9527E047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8A05DA7A-0B40-26F4-78AF-AD2B5454DD53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86366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omputer screen shot of white text&#10;&#10;Description automatically generated">
            <a:extLst>
              <a:ext uri="{FF2B5EF4-FFF2-40B4-BE49-F238E27FC236}">
                <a16:creationId xmlns:a16="http://schemas.microsoft.com/office/drawing/2014/main" id="{95ECA181-0906-1ADA-91A4-14FB7264C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61" y="1464115"/>
            <a:ext cx="8220972" cy="42009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537C50-B4E5-C317-63A5-9BAFFE7341AF}"/>
              </a:ext>
            </a:extLst>
          </p:cNvPr>
          <p:cNvCxnSpPr>
            <a:cxnSpLocks/>
          </p:cNvCxnSpPr>
          <p:nvPr/>
        </p:nvCxnSpPr>
        <p:spPr>
          <a:xfrm>
            <a:off x="6601866" y="3180209"/>
            <a:ext cx="933142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3CFAA4-3DDC-CED0-9FDA-EDE4DFBB7268}"/>
              </a:ext>
            </a:extLst>
          </p:cNvPr>
          <p:cNvCxnSpPr>
            <a:cxnSpLocks/>
          </p:cNvCxnSpPr>
          <p:nvPr/>
        </p:nvCxnSpPr>
        <p:spPr>
          <a:xfrm>
            <a:off x="1902277" y="1709406"/>
            <a:ext cx="717829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9F0D9D-041C-0230-D798-2153406BF2C1}"/>
              </a:ext>
            </a:extLst>
          </p:cNvPr>
          <p:cNvCxnSpPr>
            <a:cxnSpLocks/>
          </p:cNvCxnSpPr>
          <p:nvPr/>
        </p:nvCxnSpPr>
        <p:spPr>
          <a:xfrm>
            <a:off x="6601866" y="4422856"/>
            <a:ext cx="933142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BCB801-6659-1EF3-1053-7713191FA0BF}"/>
              </a:ext>
            </a:extLst>
          </p:cNvPr>
          <p:cNvCxnSpPr>
            <a:cxnSpLocks/>
          </p:cNvCxnSpPr>
          <p:nvPr/>
        </p:nvCxnSpPr>
        <p:spPr>
          <a:xfrm>
            <a:off x="6601866" y="5652741"/>
            <a:ext cx="933142" cy="221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3340D03-C19C-3715-E7D9-9270855EB192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BD341F2-73B4-A7DD-06AC-4C935AE2C0C0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FORM ALIAS LOOPS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366D26-47CE-3BC9-730C-F9D2CC9CE099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9" name="AutoShape 7">
              <a:extLst>
                <a:ext uri="{FF2B5EF4-FFF2-40B4-BE49-F238E27FC236}">
                  <a16:creationId xmlns:a16="http://schemas.microsoft.com/office/drawing/2014/main" id="{4313D2FC-7252-A5A3-6B83-5FECF6197701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6F9FD280-0E15-4C0D-4E95-C2F3BD64E0EB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316902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A738159-09BF-BD5A-30DB-DC4861788EEF}"/>
              </a:ext>
            </a:extLst>
          </p:cNvPr>
          <p:cNvSpPr txBox="1"/>
          <p:nvPr/>
        </p:nvSpPr>
        <p:spPr>
          <a:xfrm>
            <a:off x="1308289" y="1546576"/>
            <a:ext cx="4833493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manytxt.dnslabtest1.com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99AD485-5540-44EA-1130-E0A59AFB647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87" y="2222430"/>
            <a:ext cx="10329357" cy="26367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C6A82C-3103-8C15-4603-8A0EDBC42BF6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91DD8675-4544-48AD-DA84-3A79C2245BFC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GENERATE RANDOM TXT RECORDS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5D07D0-6042-AE18-D874-0B369D5EE79B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27F0D9A0-71FB-5969-EDF5-ACCDEE666216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9BFD071F-161B-D453-3102-1FCC80F23243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30731960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F9402BE7-4FC6-4D72-5A70-8D959FD9B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37" y="1465906"/>
            <a:ext cx="7531591" cy="47357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1763CC-359B-79EB-6501-0209782BBADA}"/>
              </a:ext>
            </a:extLst>
          </p:cNvPr>
          <p:cNvCxnSpPr>
            <a:cxnSpLocks/>
          </p:cNvCxnSpPr>
          <p:nvPr/>
        </p:nvCxnSpPr>
        <p:spPr>
          <a:xfrm>
            <a:off x="3168988" y="1720248"/>
            <a:ext cx="238382" cy="2355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C60D49-5E0A-BBEC-9A4F-39CFE778FAB7}"/>
              </a:ext>
            </a:extLst>
          </p:cNvPr>
          <p:cNvCxnSpPr>
            <a:cxnSpLocks/>
          </p:cNvCxnSpPr>
          <p:nvPr/>
        </p:nvCxnSpPr>
        <p:spPr>
          <a:xfrm>
            <a:off x="6914435" y="4941117"/>
            <a:ext cx="1179647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815FDA-4E48-8985-583B-2A5A90B5B5A3}"/>
              </a:ext>
            </a:extLst>
          </p:cNvPr>
          <p:cNvCxnSpPr>
            <a:cxnSpLocks/>
          </p:cNvCxnSpPr>
          <p:nvPr/>
        </p:nvCxnSpPr>
        <p:spPr>
          <a:xfrm>
            <a:off x="2866467" y="1720248"/>
            <a:ext cx="238382" cy="2355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4AFBA6-6AF1-18B1-E601-93EFEAD14A83}"/>
              </a:ext>
            </a:extLst>
          </p:cNvPr>
          <p:cNvCxnSpPr>
            <a:cxnSpLocks/>
          </p:cNvCxnSpPr>
          <p:nvPr/>
        </p:nvCxnSpPr>
        <p:spPr>
          <a:xfrm flipV="1">
            <a:off x="6777448" y="4424706"/>
            <a:ext cx="0" cy="454749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19549ED-1DBC-55EE-3070-56EEFA3BA32D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569AF155-B4A0-5186-A64F-F0E6ED369E0D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GENERATE RANDOM TXT RECORDS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96FF3B-82BD-2D07-BB33-4E0281DA313F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5" name="AutoShape 7">
              <a:extLst>
                <a:ext uri="{FF2B5EF4-FFF2-40B4-BE49-F238E27FC236}">
                  <a16:creationId xmlns:a16="http://schemas.microsoft.com/office/drawing/2014/main" id="{7E1A8E53-CCA3-34B3-198E-3AAA8EE52844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6029F1AB-52E2-85A9-5C48-3AF295F6EE0A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53312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5D514A15-88EC-08E9-4F7D-941DE856D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716" y="1475721"/>
            <a:ext cx="10390847" cy="47153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1763CC-359B-79EB-6501-0209782BBADA}"/>
              </a:ext>
            </a:extLst>
          </p:cNvPr>
          <p:cNvCxnSpPr>
            <a:cxnSpLocks/>
          </p:cNvCxnSpPr>
          <p:nvPr/>
        </p:nvCxnSpPr>
        <p:spPr>
          <a:xfrm>
            <a:off x="3168988" y="1720248"/>
            <a:ext cx="238382" cy="2355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C60D49-5E0A-BBEC-9A4F-39CFE778FAB7}"/>
              </a:ext>
            </a:extLst>
          </p:cNvPr>
          <p:cNvCxnSpPr>
            <a:cxnSpLocks/>
          </p:cNvCxnSpPr>
          <p:nvPr/>
        </p:nvCxnSpPr>
        <p:spPr>
          <a:xfrm>
            <a:off x="6931687" y="4941117"/>
            <a:ext cx="4592942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815FDA-4E48-8985-583B-2A5A90B5B5A3}"/>
              </a:ext>
            </a:extLst>
          </p:cNvPr>
          <p:cNvCxnSpPr>
            <a:cxnSpLocks/>
          </p:cNvCxnSpPr>
          <p:nvPr/>
        </p:nvCxnSpPr>
        <p:spPr>
          <a:xfrm>
            <a:off x="2866467" y="1720248"/>
            <a:ext cx="238382" cy="2355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4AFBA6-6AF1-18B1-E601-93EFEAD14A83}"/>
              </a:ext>
            </a:extLst>
          </p:cNvPr>
          <p:cNvCxnSpPr>
            <a:cxnSpLocks/>
          </p:cNvCxnSpPr>
          <p:nvPr/>
        </p:nvCxnSpPr>
        <p:spPr>
          <a:xfrm flipV="1">
            <a:off x="6768822" y="4424706"/>
            <a:ext cx="0" cy="454749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CECDE8D-973B-29EF-7F4F-62245EEBB1DD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3AF3D87-CC99-3975-F2DE-9500AB9BC1B0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GENERATE RANDOM TXT RECORDS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5FEC2B-992C-F77C-CD6B-DDA7C01D0C4F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82BCDB3A-7AD1-5512-AB50-D6060B1DC747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137BD498-CC67-1321-E45B-E31D30D4C12D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852071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7AC24F6F-8427-5FF6-2BE7-DD8DF9511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12" y="1466971"/>
            <a:ext cx="10318979" cy="46895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1763CC-359B-79EB-6501-0209782BBADA}"/>
              </a:ext>
            </a:extLst>
          </p:cNvPr>
          <p:cNvCxnSpPr>
            <a:cxnSpLocks/>
          </p:cNvCxnSpPr>
          <p:nvPr/>
        </p:nvCxnSpPr>
        <p:spPr>
          <a:xfrm>
            <a:off x="3168988" y="1720248"/>
            <a:ext cx="238382" cy="2355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C60D49-5E0A-BBEC-9A4F-39CFE778FAB7}"/>
              </a:ext>
            </a:extLst>
          </p:cNvPr>
          <p:cNvCxnSpPr>
            <a:cxnSpLocks/>
          </p:cNvCxnSpPr>
          <p:nvPr/>
        </p:nvCxnSpPr>
        <p:spPr>
          <a:xfrm>
            <a:off x="6942943" y="5697932"/>
            <a:ext cx="4592942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815FDA-4E48-8985-583B-2A5A90B5B5A3}"/>
              </a:ext>
            </a:extLst>
          </p:cNvPr>
          <p:cNvCxnSpPr>
            <a:cxnSpLocks/>
          </p:cNvCxnSpPr>
          <p:nvPr/>
        </p:nvCxnSpPr>
        <p:spPr>
          <a:xfrm>
            <a:off x="2866467" y="1720248"/>
            <a:ext cx="238382" cy="2355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4AFBA6-6AF1-18B1-E601-93EFEAD14A83}"/>
              </a:ext>
            </a:extLst>
          </p:cNvPr>
          <p:cNvCxnSpPr>
            <a:cxnSpLocks/>
          </p:cNvCxnSpPr>
          <p:nvPr/>
        </p:nvCxnSpPr>
        <p:spPr>
          <a:xfrm flipV="1">
            <a:off x="6762334" y="4424706"/>
            <a:ext cx="0" cy="1166396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491740-7C62-D3A6-07B3-D53E311A8E33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AADAE55-73E0-5A7A-1DE9-E30E33588227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GENERATE RANDOM TXT RECORDS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66260A-0526-8349-C009-E8E2BC2727F7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572F0EC7-EA32-0F17-B407-5E93F6952711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8B7EE3F2-C22B-5C0B-88A9-9328807F871C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18412427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A738159-09BF-BD5A-30DB-DC4861788EEF}"/>
              </a:ext>
            </a:extLst>
          </p:cNvPr>
          <p:cNvSpPr txBox="1"/>
          <p:nvPr/>
        </p:nvSpPr>
        <p:spPr>
          <a:xfrm>
            <a:off x="1308289" y="1546576"/>
            <a:ext cx="4833493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manybintxt.dnslabtest1.com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7B5F387-5D56-5BB5-5C44-5D6A77C526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86" y="2222430"/>
            <a:ext cx="10499635" cy="25309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8320BB-D36D-FD38-4904-CBD4B2844AE7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9E4F50C4-639F-5E0B-4974-407346841E08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GENERATE RANDOM BINARY TXT RECORDS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60A06E-39F7-3342-13F5-9DAB7A0C8564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4E4CA6E2-4B9E-220E-667E-419F89C7C1B7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B7520A58-ECA0-1B10-DF60-41A31C1949A6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1309341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tie&#10;&#10;Description automatically generated">
            <a:extLst>
              <a:ext uri="{FF2B5EF4-FFF2-40B4-BE49-F238E27FC236}">
                <a16:creationId xmlns:a16="http://schemas.microsoft.com/office/drawing/2014/main" id="{64DC5D2E-15CE-5229-E68C-3C0498446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63" y="1430767"/>
            <a:ext cx="7510272" cy="42600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F29A4B-00F9-7A31-6B14-44126BFA33A5}"/>
              </a:ext>
            </a:extLst>
          </p:cNvPr>
          <p:cNvSpPr txBox="1"/>
          <p:nvPr/>
        </p:nvSpPr>
        <p:spPr>
          <a:xfrm>
            <a:off x="5088835" y="4939748"/>
            <a:ext cx="2099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44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OK SIR</a:t>
            </a:r>
          </a:p>
        </p:txBody>
      </p:sp>
    </p:spTree>
    <p:extLst>
      <p:ext uri="{BB962C8B-B14F-4D97-AF65-F5344CB8AC3E}">
        <p14:creationId xmlns:p14="http://schemas.microsoft.com/office/powerpoint/2010/main" val="216407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FC6397FB-0A57-BBA4-9FDF-1D0D29861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54" y="1445119"/>
            <a:ext cx="10091428" cy="47410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1763CC-359B-79EB-6501-0209782BBADA}"/>
              </a:ext>
            </a:extLst>
          </p:cNvPr>
          <p:cNvCxnSpPr>
            <a:cxnSpLocks/>
          </p:cNvCxnSpPr>
          <p:nvPr/>
        </p:nvCxnSpPr>
        <p:spPr>
          <a:xfrm>
            <a:off x="3531292" y="1720248"/>
            <a:ext cx="238382" cy="235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C60D49-5E0A-BBEC-9A4F-39CFE778FAB7}"/>
              </a:ext>
            </a:extLst>
          </p:cNvPr>
          <p:cNvCxnSpPr>
            <a:cxnSpLocks/>
          </p:cNvCxnSpPr>
          <p:nvPr/>
        </p:nvCxnSpPr>
        <p:spPr>
          <a:xfrm>
            <a:off x="6930037" y="5697932"/>
            <a:ext cx="35596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815FDA-4E48-8985-583B-2A5A90B5B5A3}"/>
              </a:ext>
            </a:extLst>
          </p:cNvPr>
          <p:cNvCxnSpPr>
            <a:cxnSpLocks/>
          </p:cNvCxnSpPr>
          <p:nvPr/>
        </p:nvCxnSpPr>
        <p:spPr>
          <a:xfrm>
            <a:off x="3228771" y="1720248"/>
            <a:ext cx="238382" cy="2355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4AFBA6-6AF1-18B1-E601-93EFEAD14A83}"/>
              </a:ext>
            </a:extLst>
          </p:cNvPr>
          <p:cNvCxnSpPr>
            <a:cxnSpLocks/>
          </p:cNvCxnSpPr>
          <p:nvPr/>
        </p:nvCxnSpPr>
        <p:spPr>
          <a:xfrm flipV="1">
            <a:off x="6768822" y="4424706"/>
            <a:ext cx="0" cy="1166396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E750C29-F35D-70C5-BB93-0BF33109C971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114635F-5A6A-2589-3909-A9AC86035A42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GENERATE RANDOM BINARY TXT RECORDS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8FB46D-3490-B17F-B49E-A11DE46A0F81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7280ECC3-C4A2-217F-C67F-D6888228ED4A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7F4165F4-A84B-E5DF-D5C2-EB1C5530CD5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32723832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A738159-09BF-BD5A-30DB-DC4861788EEF}"/>
              </a:ext>
            </a:extLst>
          </p:cNvPr>
          <p:cNvSpPr txBox="1"/>
          <p:nvPr/>
        </p:nvSpPr>
        <p:spPr>
          <a:xfrm>
            <a:off x="1308289" y="1546576"/>
            <a:ext cx="4833493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bigtxt.dnslabtest1.com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E87EB91C-9868-5DE4-97F5-7F10AC8460C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85" y="2222429"/>
            <a:ext cx="10309769" cy="25838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6A84A5-B9F1-56B4-2E53-BC2B95700A39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D4F63293-3164-B017-D1C8-00778C702DA3}"/>
              </a:ext>
            </a:extLst>
          </p:cNvPr>
          <p:cNvSpPr txBox="1"/>
          <p:nvPr/>
        </p:nvSpPr>
        <p:spPr>
          <a:xfrm>
            <a:off x="3419999" y="718699"/>
            <a:ext cx="8378969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GENERATE LONG TXT RECORD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65E4F0-435D-15A3-30D0-316721085F31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D1366D87-17A7-F563-58EF-D08513771F82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2358446A-C1EF-559E-D209-666D3B0EE163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36304467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A86F43DD-EA44-05EC-534B-9F1E93AD5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4" y="1462377"/>
            <a:ext cx="9670208" cy="38820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46646D-C14D-DDA8-78B2-6B6AE49E437E}"/>
              </a:ext>
            </a:extLst>
          </p:cNvPr>
          <p:cNvCxnSpPr>
            <a:cxnSpLocks/>
          </p:cNvCxnSpPr>
          <p:nvPr/>
        </p:nvCxnSpPr>
        <p:spPr>
          <a:xfrm>
            <a:off x="1929644" y="1701865"/>
            <a:ext cx="2700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A9A4C379-E608-A9F2-C564-A552B1416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076" y="1352229"/>
            <a:ext cx="4810722" cy="219222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447FEE-0267-981B-C167-7B86B57A08B2}"/>
              </a:ext>
            </a:extLst>
          </p:cNvPr>
          <p:cNvCxnSpPr>
            <a:cxnSpLocks/>
          </p:cNvCxnSpPr>
          <p:nvPr/>
        </p:nvCxnSpPr>
        <p:spPr>
          <a:xfrm>
            <a:off x="836764" y="4377331"/>
            <a:ext cx="79939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FC594F-2808-B874-6F69-E43FBBA0FD09}"/>
              </a:ext>
            </a:extLst>
          </p:cNvPr>
          <p:cNvCxnSpPr>
            <a:cxnSpLocks/>
          </p:cNvCxnSpPr>
          <p:nvPr/>
        </p:nvCxnSpPr>
        <p:spPr>
          <a:xfrm>
            <a:off x="5046133" y="3759264"/>
            <a:ext cx="55202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6FB654-1A16-B6A5-E9AB-0D52231786C1}"/>
              </a:ext>
            </a:extLst>
          </p:cNvPr>
          <p:cNvCxnSpPr>
            <a:cxnSpLocks/>
          </p:cNvCxnSpPr>
          <p:nvPr/>
        </p:nvCxnSpPr>
        <p:spPr>
          <a:xfrm>
            <a:off x="836764" y="3953997"/>
            <a:ext cx="42093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AB22424-67EE-F0B8-E756-5E53858ED538}"/>
              </a:ext>
            </a:extLst>
          </p:cNvPr>
          <p:cNvCxnSpPr>
            <a:cxnSpLocks/>
          </p:cNvCxnSpPr>
          <p:nvPr/>
        </p:nvCxnSpPr>
        <p:spPr>
          <a:xfrm>
            <a:off x="8830733" y="4191063"/>
            <a:ext cx="17356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F70E2-4EC1-A8EB-558F-E231F94EA121}"/>
              </a:ext>
            </a:extLst>
          </p:cNvPr>
          <p:cNvCxnSpPr>
            <a:cxnSpLocks/>
          </p:cNvCxnSpPr>
          <p:nvPr/>
        </p:nvCxnSpPr>
        <p:spPr>
          <a:xfrm flipV="1">
            <a:off x="824217" y="3939708"/>
            <a:ext cx="0" cy="4571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2F893A4-19AD-14D8-CE89-090D7FBA4E92}"/>
              </a:ext>
            </a:extLst>
          </p:cNvPr>
          <p:cNvCxnSpPr>
            <a:cxnSpLocks/>
          </p:cNvCxnSpPr>
          <p:nvPr/>
        </p:nvCxnSpPr>
        <p:spPr>
          <a:xfrm flipV="1">
            <a:off x="10556868" y="3739189"/>
            <a:ext cx="0" cy="4708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5717DB7-DF62-1D5C-A1F5-F4CD252277DC}"/>
              </a:ext>
            </a:extLst>
          </p:cNvPr>
          <p:cNvCxnSpPr>
            <a:cxnSpLocks/>
          </p:cNvCxnSpPr>
          <p:nvPr/>
        </p:nvCxnSpPr>
        <p:spPr>
          <a:xfrm flipV="1">
            <a:off x="8846608" y="4185241"/>
            <a:ext cx="0" cy="2116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F1B2721-C980-A386-3938-C42D08AB19AB}"/>
              </a:ext>
            </a:extLst>
          </p:cNvPr>
          <p:cNvCxnSpPr>
            <a:cxnSpLocks/>
          </p:cNvCxnSpPr>
          <p:nvPr/>
        </p:nvCxnSpPr>
        <p:spPr>
          <a:xfrm flipV="1">
            <a:off x="5062008" y="3763032"/>
            <a:ext cx="0" cy="2116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5">
            <a:extLst>
              <a:ext uri="{FF2B5EF4-FFF2-40B4-BE49-F238E27FC236}">
                <a16:creationId xmlns:a16="http://schemas.microsoft.com/office/drawing/2014/main" id="{F713D8EA-041C-C1B4-4449-AF0814E752C5}"/>
              </a:ext>
            </a:extLst>
          </p:cNvPr>
          <p:cNvSpPr txBox="1"/>
          <p:nvPr/>
        </p:nvSpPr>
        <p:spPr>
          <a:xfrm>
            <a:off x="5897494" y="3862433"/>
            <a:ext cx="1157172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 255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0000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6E0063-BC6D-5E4B-E0A0-352CD05708A8}"/>
              </a:ext>
            </a:extLst>
          </p:cNvPr>
          <p:cNvCxnSpPr>
            <a:cxnSpLocks/>
          </p:cNvCxnSpPr>
          <p:nvPr/>
        </p:nvCxnSpPr>
        <p:spPr>
          <a:xfrm>
            <a:off x="10096054" y="2947085"/>
            <a:ext cx="133022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5B6DAA-8794-69AE-8E28-734D244A846A}"/>
              </a:ext>
            </a:extLst>
          </p:cNvPr>
          <p:cNvCxnSpPr>
            <a:cxnSpLocks/>
          </p:cNvCxnSpPr>
          <p:nvPr/>
        </p:nvCxnSpPr>
        <p:spPr>
          <a:xfrm>
            <a:off x="7054666" y="3136656"/>
            <a:ext cx="43716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AA9CF75-571E-C2E1-D151-D32B264225B8}"/>
              </a:ext>
            </a:extLst>
          </p:cNvPr>
          <p:cNvCxnSpPr>
            <a:cxnSpLocks/>
          </p:cNvCxnSpPr>
          <p:nvPr/>
        </p:nvCxnSpPr>
        <p:spPr>
          <a:xfrm>
            <a:off x="7074074" y="3329943"/>
            <a:ext cx="9250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8132FD6-DBAA-DFB9-0468-EABD4CA95338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896E420-44D2-7D14-2468-48B7389FABEF}"/>
              </a:ext>
            </a:extLst>
          </p:cNvPr>
          <p:cNvSpPr txBox="1"/>
          <p:nvPr/>
        </p:nvSpPr>
        <p:spPr>
          <a:xfrm>
            <a:off x="3419999" y="718699"/>
            <a:ext cx="8378969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GENERATE LONG TXT RECORD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DE702D-9F56-0021-E7CA-5B7FC4F7127F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6" name="AutoShape 7">
              <a:extLst>
                <a:ext uri="{FF2B5EF4-FFF2-40B4-BE49-F238E27FC236}">
                  <a16:creationId xmlns:a16="http://schemas.microsoft.com/office/drawing/2014/main" id="{6749F090-2DFC-50BC-C56F-29E00EBFD6F2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22" name="AutoShape 8">
              <a:extLst>
                <a:ext uri="{FF2B5EF4-FFF2-40B4-BE49-F238E27FC236}">
                  <a16:creationId xmlns:a16="http://schemas.microsoft.com/office/drawing/2014/main" id="{020DC409-97FE-E32F-FEBE-97FA2EC23C48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185352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937C0F1A-5EE0-CD7E-3AB7-1B8FF012F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8" y="1479624"/>
            <a:ext cx="9652959" cy="44147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46646D-C14D-DDA8-78B2-6B6AE49E437E}"/>
              </a:ext>
            </a:extLst>
          </p:cNvPr>
          <p:cNvCxnSpPr>
            <a:cxnSpLocks/>
          </p:cNvCxnSpPr>
          <p:nvPr/>
        </p:nvCxnSpPr>
        <p:spPr>
          <a:xfrm>
            <a:off x="1929644" y="1701865"/>
            <a:ext cx="2700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FC4887-9E35-356B-9B1F-52DC6C87BBA3}"/>
              </a:ext>
            </a:extLst>
          </p:cNvPr>
          <p:cNvCxnSpPr>
            <a:cxnSpLocks/>
          </p:cNvCxnSpPr>
          <p:nvPr/>
        </p:nvCxnSpPr>
        <p:spPr>
          <a:xfrm>
            <a:off x="802896" y="4343463"/>
            <a:ext cx="79939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92A8CA-5B25-6341-6839-06AC4B89B388}"/>
              </a:ext>
            </a:extLst>
          </p:cNvPr>
          <p:cNvCxnSpPr>
            <a:cxnSpLocks/>
          </p:cNvCxnSpPr>
          <p:nvPr/>
        </p:nvCxnSpPr>
        <p:spPr>
          <a:xfrm>
            <a:off x="5012265" y="3759264"/>
            <a:ext cx="55202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25ACA0-E434-9CA9-9BD7-9B31AEC30A11}"/>
              </a:ext>
            </a:extLst>
          </p:cNvPr>
          <p:cNvCxnSpPr>
            <a:cxnSpLocks/>
          </p:cNvCxnSpPr>
          <p:nvPr/>
        </p:nvCxnSpPr>
        <p:spPr>
          <a:xfrm>
            <a:off x="802896" y="3962464"/>
            <a:ext cx="42093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914FB3-2A59-335A-E923-873A9F72E974}"/>
              </a:ext>
            </a:extLst>
          </p:cNvPr>
          <p:cNvCxnSpPr>
            <a:cxnSpLocks/>
          </p:cNvCxnSpPr>
          <p:nvPr/>
        </p:nvCxnSpPr>
        <p:spPr>
          <a:xfrm>
            <a:off x="8796865" y="4157195"/>
            <a:ext cx="17356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A49068-7602-2C1B-2652-E9FB1E3B35EF}"/>
              </a:ext>
            </a:extLst>
          </p:cNvPr>
          <p:cNvCxnSpPr>
            <a:cxnSpLocks/>
          </p:cNvCxnSpPr>
          <p:nvPr/>
        </p:nvCxnSpPr>
        <p:spPr>
          <a:xfrm flipV="1">
            <a:off x="824217" y="3974635"/>
            <a:ext cx="0" cy="3798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7C7FFB-D899-425E-5ED7-DB858D4F1747}"/>
              </a:ext>
            </a:extLst>
          </p:cNvPr>
          <p:cNvCxnSpPr>
            <a:cxnSpLocks/>
          </p:cNvCxnSpPr>
          <p:nvPr/>
        </p:nvCxnSpPr>
        <p:spPr>
          <a:xfrm flipV="1">
            <a:off x="10514533" y="3763032"/>
            <a:ext cx="9531" cy="4047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45E42F-1BE0-4133-B09E-BB55D1569DF8}"/>
              </a:ext>
            </a:extLst>
          </p:cNvPr>
          <p:cNvCxnSpPr>
            <a:cxnSpLocks/>
          </p:cNvCxnSpPr>
          <p:nvPr/>
        </p:nvCxnSpPr>
        <p:spPr>
          <a:xfrm flipV="1">
            <a:off x="8795806" y="4151373"/>
            <a:ext cx="0" cy="2116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291242-21A3-5EE9-2162-4B20EAEB94EE}"/>
              </a:ext>
            </a:extLst>
          </p:cNvPr>
          <p:cNvCxnSpPr>
            <a:cxnSpLocks/>
          </p:cNvCxnSpPr>
          <p:nvPr/>
        </p:nvCxnSpPr>
        <p:spPr>
          <a:xfrm flipV="1">
            <a:off x="5028140" y="3771499"/>
            <a:ext cx="0" cy="2116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51D3FB14-2092-FCC6-C72E-4AFDFA493AE3}"/>
              </a:ext>
            </a:extLst>
          </p:cNvPr>
          <p:cNvSpPr txBox="1"/>
          <p:nvPr/>
        </p:nvSpPr>
        <p:spPr>
          <a:xfrm>
            <a:off x="6155594" y="3849014"/>
            <a:ext cx="1157172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 255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0000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1AB67A7-644A-67FA-BA15-2D2F8533A090}"/>
              </a:ext>
            </a:extLst>
          </p:cNvPr>
          <p:cNvCxnSpPr>
            <a:cxnSpLocks/>
          </p:cNvCxnSpPr>
          <p:nvPr/>
        </p:nvCxnSpPr>
        <p:spPr>
          <a:xfrm>
            <a:off x="845388" y="4354509"/>
            <a:ext cx="7950418" cy="84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65C48BC-56C6-6B80-34FF-5E7353C71818}"/>
              </a:ext>
            </a:extLst>
          </p:cNvPr>
          <p:cNvCxnSpPr>
            <a:cxnSpLocks/>
          </p:cNvCxnSpPr>
          <p:nvPr/>
        </p:nvCxnSpPr>
        <p:spPr>
          <a:xfrm>
            <a:off x="2988733" y="4715933"/>
            <a:ext cx="753532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B354B3E-6E1F-C391-B42D-9D85425CD8EC}"/>
              </a:ext>
            </a:extLst>
          </p:cNvPr>
          <p:cNvCxnSpPr>
            <a:cxnSpLocks/>
          </p:cNvCxnSpPr>
          <p:nvPr/>
        </p:nvCxnSpPr>
        <p:spPr>
          <a:xfrm>
            <a:off x="818771" y="4893797"/>
            <a:ext cx="21699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8E37A0-B049-AD6F-43AD-BE0920A91D18}"/>
              </a:ext>
            </a:extLst>
          </p:cNvPr>
          <p:cNvCxnSpPr>
            <a:cxnSpLocks/>
          </p:cNvCxnSpPr>
          <p:nvPr/>
        </p:nvCxnSpPr>
        <p:spPr>
          <a:xfrm>
            <a:off x="8796865" y="4157195"/>
            <a:ext cx="17356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1EF78D3-A297-6D02-8B0D-063A70DB8710}"/>
              </a:ext>
            </a:extLst>
          </p:cNvPr>
          <p:cNvCxnSpPr>
            <a:cxnSpLocks/>
          </p:cNvCxnSpPr>
          <p:nvPr/>
        </p:nvCxnSpPr>
        <p:spPr>
          <a:xfrm flipV="1">
            <a:off x="830187" y="4336059"/>
            <a:ext cx="0" cy="5576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C994A92-0EC6-839A-6FBD-5B2C2E9E21C3}"/>
              </a:ext>
            </a:extLst>
          </p:cNvPr>
          <p:cNvCxnSpPr>
            <a:cxnSpLocks/>
          </p:cNvCxnSpPr>
          <p:nvPr/>
        </p:nvCxnSpPr>
        <p:spPr>
          <a:xfrm flipH="1" flipV="1">
            <a:off x="10514536" y="4143966"/>
            <a:ext cx="8469" cy="5910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6FC1308-C951-2F39-B3DC-E84D38619E5F}"/>
              </a:ext>
            </a:extLst>
          </p:cNvPr>
          <p:cNvCxnSpPr>
            <a:cxnSpLocks/>
          </p:cNvCxnSpPr>
          <p:nvPr/>
        </p:nvCxnSpPr>
        <p:spPr>
          <a:xfrm flipV="1">
            <a:off x="8795806" y="4143936"/>
            <a:ext cx="0" cy="2238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B95B5F5-EF85-DE76-37D0-9A0C7E3ED81C}"/>
              </a:ext>
            </a:extLst>
          </p:cNvPr>
          <p:cNvCxnSpPr>
            <a:cxnSpLocks/>
          </p:cNvCxnSpPr>
          <p:nvPr/>
        </p:nvCxnSpPr>
        <p:spPr>
          <a:xfrm flipV="1">
            <a:off x="2988733" y="4696881"/>
            <a:ext cx="0" cy="2180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5">
            <a:extLst>
              <a:ext uri="{FF2B5EF4-FFF2-40B4-BE49-F238E27FC236}">
                <a16:creationId xmlns:a16="http://schemas.microsoft.com/office/drawing/2014/main" id="{C9C6D1AF-498C-A68F-0910-24202F5A4394}"/>
              </a:ext>
            </a:extLst>
          </p:cNvPr>
          <p:cNvSpPr txBox="1"/>
          <p:nvPr/>
        </p:nvSpPr>
        <p:spPr>
          <a:xfrm>
            <a:off x="9175998" y="4230017"/>
            <a:ext cx="1157172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 255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0000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E7F872-75FC-6854-1215-B75D7078499C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1E4EB60-030A-3566-87F5-A0F2E404B829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GENERATE LONG TXT RECORD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803B2A-E90F-081E-3E3D-A3A3D3653D5D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6" name="AutoShape 7">
              <a:extLst>
                <a:ext uri="{FF2B5EF4-FFF2-40B4-BE49-F238E27FC236}">
                  <a16:creationId xmlns:a16="http://schemas.microsoft.com/office/drawing/2014/main" id="{64F84146-4CA2-28B0-15F6-373B6B9B0DF5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21" name="AutoShape 8">
              <a:extLst>
                <a:ext uri="{FF2B5EF4-FFF2-40B4-BE49-F238E27FC236}">
                  <a16:creationId xmlns:a16="http://schemas.microsoft.com/office/drawing/2014/main" id="{9FAF3FE8-7D36-478A-4F67-97E9B2D5A14E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52972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3EFC254B-B8BB-7CC9-2D50-69E614FBB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09" y="1495536"/>
            <a:ext cx="9731608" cy="477687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F70748-9CE8-44A3-0C31-A55C67B392EE}"/>
              </a:ext>
            </a:extLst>
          </p:cNvPr>
          <p:cNvCxnSpPr>
            <a:cxnSpLocks/>
          </p:cNvCxnSpPr>
          <p:nvPr/>
        </p:nvCxnSpPr>
        <p:spPr>
          <a:xfrm>
            <a:off x="1993900" y="1701865"/>
            <a:ext cx="330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898C1-30E9-7C5F-0FF9-4FC13C568269}"/>
              </a:ext>
            </a:extLst>
          </p:cNvPr>
          <p:cNvSpPr/>
          <p:nvPr/>
        </p:nvSpPr>
        <p:spPr>
          <a:xfrm>
            <a:off x="1085700" y="6064369"/>
            <a:ext cx="2011183" cy="216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3BC385-94A4-754E-CF67-9D6C9736BD8F}"/>
              </a:ext>
            </a:extLst>
          </p:cNvPr>
          <p:cNvSpPr/>
          <p:nvPr/>
        </p:nvSpPr>
        <p:spPr>
          <a:xfrm>
            <a:off x="1470991" y="5116529"/>
            <a:ext cx="2112247" cy="21666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E126F6-4BDF-B3C5-830F-7A6254E4768C}"/>
              </a:ext>
            </a:extLst>
          </p:cNvPr>
          <p:cNvSpPr/>
          <p:nvPr/>
        </p:nvSpPr>
        <p:spPr>
          <a:xfrm>
            <a:off x="4234720" y="5107771"/>
            <a:ext cx="2112247" cy="21666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3F7F41-2933-BC53-36E1-812B513A3632}"/>
              </a:ext>
            </a:extLst>
          </p:cNvPr>
          <p:cNvSpPr/>
          <p:nvPr/>
        </p:nvSpPr>
        <p:spPr>
          <a:xfrm>
            <a:off x="7070034" y="5116528"/>
            <a:ext cx="2112247" cy="21666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11D4CD29-428C-982C-AD2D-400D418AE53D}"/>
              </a:ext>
            </a:extLst>
          </p:cNvPr>
          <p:cNvSpPr txBox="1"/>
          <p:nvPr/>
        </p:nvSpPr>
        <p:spPr>
          <a:xfrm>
            <a:off x="1469664" y="4242140"/>
            <a:ext cx="2351479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 255 x 255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0000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55C30F-54E3-FEA4-1769-519072E6CA86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6DEC9AC6-DB65-EC9A-838D-6194EEADDE44}"/>
              </a:ext>
            </a:extLst>
          </p:cNvPr>
          <p:cNvSpPr txBox="1"/>
          <p:nvPr/>
        </p:nvSpPr>
        <p:spPr>
          <a:xfrm>
            <a:off x="3419999" y="718699"/>
            <a:ext cx="8378969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GENERATE LONG TXT RECORD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D3BE88-26BE-EC05-DFF4-EE75294684A7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5" name="AutoShape 7">
              <a:extLst>
                <a:ext uri="{FF2B5EF4-FFF2-40B4-BE49-F238E27FC236}">
                  <a16:creationId xmlns:a16="http://schemas.microsoft.com/office/drawing/2014/main" id="{D7D0E520-0103-183D-3BCF-BB47499BCE6B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6" name="AutoShape 8">
              <a:extLst>
                <a:ext uri="{FF2B5EF4-FFF2-40B4-BE49-F238E27FC236}">
                  <a16:creationId xmlns:a16="http://schemas.microsoft.com/office/drawing/2014/main" id="{E23AAC9C-736B-C839-A561-E77CFFE9E124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F358469-4A0E-F270-E6A2-E902831C55EE}"/>
              </a:ext>
            </a:extLst>
          </p:cNvPr>
          <p:cNvSpPr/>
          <p:nvPr/>
        </p:nvSpPr>
        <p:spPr>
          <a:xfrm>
            <a:off x="819509" y="3788240"/>
            <a:ext cx="9731608" cy="15879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24032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0" grpId="0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86ABE874-A7F9-3BB2-853C-EFC476AD0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11" y="1490599"/>
            <a:ext cx="10976989" cy="4399207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DB50A49A-CECE-EE08-DE53-171928BE5131}"/>
              </a:ext>
            </a:extLst>
          </p:cNvPr>
          <p:cNvSpPr txBox="1"/>
          <p:nvPr/>
        </p:nvSpPr>
        <p:spPr>
          <a:xfrm>
            <a:off x="6415918" y="5160472"/>
            <a:ext cx="2544917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sz="2400" b="1" dirty="0">
                <a:solidFill>
                  <a:srgbClr val="FF0000"/>
                </a:solidFill>
                <a:latin typeface="Calibri" panose="020F0502020204030204"/>
              </a:rPr>
              <a:t>50</a:t>
            </a:r>
            <a:r>
              <a:rPr lang="en-US" sz="2400" dirty="0">
                <a:solidFill>
                  <a:schemeClr val="bg1"/>
                </a:solidFill>
                <a:latin typeface="Calibri" panose="020F0502020204030204"/>
              </a:rPr>
              <a:t> strings made of  </a:t>
            </a:r>
            <a:r>
              <a:rPr lang="en-US" sz="2400" b="1" dirty="0">
                <a:solidFill>
                  <a:srgbClr val="00B0F0"/>
                </a:solidFill>
                <a:latin typeface="Calibri" panose="020F0502020204030204"/>
              </a:rPr>
              <a:t>2</a:t>
            </a:r>
            <a:r>
              <a:rPr lang="en-US" sz="2400" dirty="0">
                <a:solidFill>
                  <a:schemeClr val="bg1"/>
                </a:solidFill>
                <a:latin typeface="Calibri" panose="020F0502020204030204"/>
              </a:rPr>
              <a:t> random characters</a:t>
            </a:r>
            <a:endParaRPr lang="en-AE" sz="2400" dirty="0">
              <a:solidFill>
                <a:schemeClr val="bg1"/>
              </a:solidFill>
              <a:latin typeface="Calibri" panose="020F0502020204030204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0EC9D8-01DB-05E9-46A9-9D44E221D980}"/>
              </a:ext>
            </a:extLst>
          </p:cNvPr>
          <p:cNvCxnSpPr>
            <a:cxnSpLocks/>
          </p:cNvCxnSpPr>
          <p:nvPr/>
        </p:nvCxnSpPr>
        <p:spPr>
          <a:xfrm flipH="1" flipV="1">
            <a:off x="5541598" y="4874746"/>
            <a:ext cx="874320" cy="2635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9FDB30-9AB8-644C-6A77-E3ED4E1DF59B}"/>
              </a:ext>
            </a:extLst>
          </p:cNvPr>
          <p:cNvCxnSpPr>
            <a:cxnSpLocks/>
          </p:cNvCxnSpPr>
          <p:nvPr/>
        </p:nvCxnSpPr>
        <p:spPr>
          <a:xfrm flipV="1">
            <a:off x="6583540" y="4874746"/>
            <a:ext cx="754729" cy="2635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FFA1872-F0C1-8EF9-90D5-8AF8587CA812}"/>
              </a:ext>
            </a:extLst>
          </p:cNvPr>
          <p:cNvCxnSpPr>
            <a:cxnSpLocks/>
          </p:cNvCxnSpPr>
          <p:nvPr/>
        </p:nvCxnSpPr>
        <p:spPr>
          <a:xfrm>
            <a:off x="2454693" y="1720058"/>
            <a:ext cx="171258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1109AD4-3DF7-267B-B9C0-71AD5D50AB8A}"/>
              </a:ext>
            </a:extLst>
          </p:cNvPr>
          <p:cNvCxnSpPr>
            <a:cxnSpLocks/>
          </p:cNvCxnSpPr>
          <p:nvPr/>
        </p:nvCxnSpPr>
        <p:spPr>
          <a:xfrm>
            <a:off x="2174488" y="1720058"/>
            <a:ext cx="21187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C5F55A1-EC7B-A9CF-9037-EB85C643A361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A14E69A4-3CA9-0295-A21E-85E170D9CC12}"/>
              </a:ext>
            </a:extLst>
          </p:cNvPr>
          <p:cNvSpPr txBox="1"/>
          <p:nvPr/>
        </p:nvSpPr>
        <p:spPr>
          <a:xfrm>
            <a:off x="3419999" y="718699"/>
            <a:ext cx="8378969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GENERATE LONG TXT RECORD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432793E-1BD5-67F4-DC2B-F1C6E76F31B7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5" name="AutoShape 7">
              <a:extLst>
                <a:ext uri="{FF2B5EF4-FFF2-40B4-BE49-F238E27FC236}">
                  <a16:creationId xmlns:a16="http://schemas.microsoft.com/office/drawing/2014/main" id="{F9CE9A6C-BAB8-216F-6297-E2C7D49039CE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0" name="AutoShape 8">
              <a:extLst>
                <a:ext uri="{FF2B5EF4-FFF2-40B4-BE49-F238E27FC236}">
                  <a16:creationId xmlns:a16="http://schemas.microsoft.com/office/drawing/2014/main" id="{E6D85A38-E657-A099-E986-07B51FCA5F4E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150509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37F4B44A-5229-8B1E-ABA3-AB3CCA040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67" y="1502537"/>
            <a:ext cx="10903241" cy="4870226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DB50A49A-CECE-EE08-DE53-171928BE5131}"/>
              </a:ext>
            </a:extLst>
          </p:cNvPr>
          <p:cNvSpPr txBox="1"/>
          <p:nvPr/>
        </p:nvSpPr>
        <p:spPr>
          <a:xfrm>
            <a:off x="6241774" y="5376610"/>
            <a:ext cx="2636503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sz="2400" b="1" dirty="0">
                <a:solidFill>
                  <a:srgbClr val="FF0000"/>
                </a:solidFill>
                <a:latin typeface="Calibri" panose="020F0502020204030204"/>
              </a:rPr>
              <a:t>100</a:t>
            </a:r>
            <a:r>
              <a:rPr lang="en-US" sz="2400" dirty="0">
                <a:solidFill>
                  <a:schemeClr val="bg1"/>
                </a:solidFill>
                <a:latin typeface="Calibri" panose="020F0502020204030204"/>
              </a:rPr>
              <a:t> strings made of </a:t>
            </a:r>
            <a:r>
              <a:rPr lang="en-US" sz="2400" b="1" dirty="0">
                <a:solidFill>
                  <a:srgbClr val="00B0F0"/>
                </a:solidFill>
                <a:latin typeface="Calibri" panose="020F0502020204030204"/>
              </a:rPr>
              <a:t>1</a:t>
            </a:r>
            <a:r>
              <a:rPr lang="en-US" sz="2400" dirty="0">
                <a:solidFill>
                  <a:schemeClr val="bg1"/>
                </a:solidFill>
                <a:latin typeface="Calibri" panose="020F0502020204030204"/>
              </a:rPr>
              <a:t> random character</a:t>
            </a:r>
            <a:endParaRPr lang="en-AE" sz="2400" dirty="0">
              <a:solidFill>
                <a:schemeClr val="bg1"/>
              </a:solidFill>
              <a:latin typeface="Calibri" panose="020F0502020204030204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0EC9D8-01DB-05E9-46A9-9D44E221D980}"/>
              </a:ext>
            </a:extLst>
          </p:cNvPr>
          <p:cNvCxnSpPr>
            <a:cxnSpLocks/>
          </p:cNvCxnSpPr>
          <p:nvPr/>
        </p:nvCxnSpPr>
        <p:spPr>
          <a:xfrm flipH="1" flipV="1">
            <a:off x="5416222" y="5113089"/>
            <a:ext cx="874320" cy="2635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9FDB30-9AB8-644C-6A77-E3ED4E1DF59B}"/>
              </a:ext>
            </a:extLst>
          </p:cNvPr>
          <p:cNvCxnSpPr>
            <a:cxnSpLocks/>
          </p:cNvCxnSpPr>
          <p:nvPr/>
        </p:nvCxnSpPr>
        <p:spPr>
          <a:xfrm flipV="1">
            <a:off x="6458164" y="5113089"/>
            <a:ext cx="754729" cy="2635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FFA1872-F0C1-8EF9-90D5-8AF8587CA812}"/>
              </a:ext>
            </a:extLst>
          </p:cNvPr>
          <p:cNvCxnSpPr>
            <a:cxnSpLocks/>
          </p:cNvCxnSpPr>
          <p:nvPr/>
        </p:nvCxnSpPr>
        <p:spPr>
          <a:xfrm>
            <a:off x="2550196" y="1725007"/>
            <a:ext cx="171258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1109AD4-3DF7-267B-B9C0-71AD5D50AB8A}"/>
              </a:ext>
            </a:extLst>
          </p:cNvPr>
          <p:cNvCxnSpPr>
            <a:cxnSpLocks/>
          </p:cNvCxnSpPr>
          <p:nvPr/>
        </p:nvCxnSpPr>
        <p:spPr>
          <a:xfrm>
            <a:off x="2180896" y="1725007"/>
            <a:ext cx="32274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BB56536-1AF4-4FE0-0C6D-D4F647BE3B70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B972957-17CC-7EF9-F277-357791F37C84}"/>
              </a:ext>
            </a:extLst>
          </p:cNvPr>
          <p:cNvSpPr txBox="1"/>
          <p:nvPr/>
        </p:nvSpPr>
        <p:spPr>
          <a:xfrm>
            <a:off x="3419999" y="718699"/>
            <a:ext cx="8378969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GENERATE LONG TXT RECORD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CFAA72-F63A-0049-4B4A-03C1A9C07629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C5557070-A737-E9F8-F93A-8EEBD94E6A6E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19DC9613-4C72-C321-6932-6FA4E0D1CB2A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401804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C76D3C0B-587F-63C1-EAB6-410341DCC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30" y="1732993"/>
            <a:ext cx="10971116" cy="44324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D4E86E-E708-C281-221F-093316A2C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31" y="1504355"/>
            <a:ext cx="10943493" cy="236250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DB50A49A-CECE-EE08-DE53-171928BE5131}"/>
              </a:ext>
            </a:extLst>
          </p:cNvPr>
          <p:cNvSpPr txBox="1"/>
          <p:nvPr/>
        </p:nvSpPr>
        <p:spPr>
          <a:xfrm>
            <a:off x="5764961" y="5109264"/>
            <a:ext cx="427992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sz="2400" b="1" dirty="0">
                <a:solidFill>
                  <a:srgbClr val="FF0000"/>
                </a:solidFill>
                <a:latin typeface="Calibri" panose="020F0502020204030204"/>
              </a:rPr>
              <a:t>100</a:t>
            </a:r>
            <a:r>
              <a:rPr lang="en-US" sz="2400" dirty="0">
                <a:solidFill>
                  <a:schemeClr val="bg1"/>
                </a:solidFill>
                <a:latin typeface="Calibri" panose="020F0502020204030204"/>
              </a:rPr>
              <a:t> empty strings</a:t>
            </a:r>
            <a:endParaRPr lang="en-AE" sz="2400" dirty="0">
              <a:solidFill>
                <a:schemeClr val="bg1"/>
              </a:solidFill>
              <a:latin typeface="Calibri" panose="020F0502020204030204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0EC9D8-01DB-05E9-46A9-9D44E221D980}"/>
              </a:ext>
            </a:extLst>
          </p:cNvPr>
          <p:cNvCxnSpPr>
            <a:cxnSpLocks/>
          </p:cNvCxnSpPr>
          <p:nvPr/>
        </p:nvCxnSpPr>
        <p:spPr>
          <a:xfrm flipH="1" flipV="1">
            <a:off x="4939409" y="4845742"/>
            <a:ext cx="874320" cy="2635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9FDB30-9AB8-644C-6A77-E3ED4E1DF59B}"/>
              </a:ext>
            </a:extLst>
          </p:cNvPr>
          <p:cNvCxnSpPr>
            <a:cxnSpLocks/>
          </p:cNvCxnSpPr>
          <p:nvPr/>
        </p:nvCxnSpPr>
        <p:spPr>
          <a:xfrm flipV="1">
            <a:off x="5981351" y="4845742"/>
            <a:ext cx="754729" cy="2635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FFA1872-F0C1-8EF9-90D5-8AF8587CA812}"/>
              </a:ext>
            </a:extLst>
          </p:cNvPr>
          <p:cNvCxnSpPr>
            <a:cxnSpLocks/>
          </p:cNvCxnSpPr>
          <p:nvPr/>
        </p:nvCxnSpPr>
        <p:spPr>
          <a:xfrm>
            <a:off x="2564524" y="1724200"/>
            <a:ext cx="173614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1109AD4-3DF7-267B-B9C0-71AD5D50AB8A}"/>
              </a:ext>
            </a:extLst>
          </p:cNvPr>
          <p:cNvCxnSpPr>
            <a:cxnSpLocks/>
          </p:cNvCxnSpPr>
          <p:nvPr/>
        </p:nvCxnSpPr>
        <p:spPr>
          <a:xfrm>
            <a:off x="2175641" y="1724200"/>
            <a:ext cx="33417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bear sitting at a picnic table&#10;&#10;Description automatically generated">
            <a:extLst>
              <a:ext uri="{FF2B5EF4-FFF2-40B4-BE49-F238E27FC236}">
                <a16:creationId xmlns:a16="http://schemas.microsoft.com/office/drawing/2014/main" id="{46F5BCA6-CC43-95D0-4481-85FB990BC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27" y="1520306"/>
            <a:ext cx="4113342" cy="27546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B946F2A-3D12-460A-CFA0-C786BE5F963E}"/>
              </a:ext>
            </a:extLst>
          </p:cNvPr>
          <p:cNvSpPr txBox="1"/>
          <p:nvPr/>
        </p:nvSpPr>
        <p:spPr>
          <a:xfrm>
            <a:off x="8137830" y="1561942"/>
            <a:ext cx="344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8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JUST SO YOU KNOW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ED1DAE-2D59-D086-0A3D-60BCC0BE7BCB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DEAEE471-765A-AFF8-BE71-4C54D50F8253}"/>
              </a:ext>
            </a:extLst>
          </p:cNvPr>
          <p:cNvSpPr txBox="1"/>
          <p:nvPr/>
        </p:nvSpPr>
        <p:spPr>
          <a:xfrm>
            <a:off x="3419999" y="718699"/>
            <a:ext cx="8378969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GENERATE LONG TXT RECORD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EB1DF3-4B76-92EC-ECED-A6325DD1615D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31384B1A-3885-8316-9BFB-F38623EF416C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18D4DE01-FD05-0D25-86F0-991E6B2184A4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376249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A738159-09BF-BD5A-30DB-DC4861788EEF}"/>
              </a:ext>
            </a:extLst>
          </p:cNvPr>
          <p:cNvSpPr txBox="1"/>
          <p:nvPr/>
        </p:nvSpPr>
        <p:spPr>
          <a:xfrm>
            <a:off x="1308289" y="1546576"/>
            <a:ext cx="4833493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badcname.dnslabtest1.com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B0A388-EEBB-E862-ACF4-F7F6CFA39D62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ACF419A6-5728-BA0A-D73B-15ACD72F38A4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DOMAIN NAMES CONTAINING ILLEGAL CHARACTERS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D60D1C-4B0A-369A-B416-C4B8ADF0CC61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05CE7972-72B0-D133-64A6-C1624B623210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F2FC1582-4DFB-0E3B-CF7C-AFDA904268BD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10FA391-B89C-4FC9-588C-23235389CE0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976" y="2209124"/>
            <a:ext cx="10230878" cy="288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833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1562011F-1F14-672C-5746-202A83944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02" y="1730960"/>
            <a:ext cx="9599089" cy="45045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C60D49-5E0A-BBEC-9A4F-39CFE778FAB7}"/>
              </a:ext>
            </a:extLst>
          </p:cNvPr>
          <p:cNvCxnSpPr>
            <a:cxnSpLocks/>
          </p:cNvCxnSpPr>
          <p:nvPr/>
        </p:nvCxnSpPr>
        <p:spPr>
          <a:xfrm>
            <a:off x="6030506" y="4974213"/>
            <a:ext cx="521069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DAF32AE-F2F7-8C5E-3B4A-D92037C9FD32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0EC6E33-42B7-CDA9-0B36-79AEF827F3AB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DOMAIN NAMES CONTAINING ILLEGAL CHARACTERS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6ABC08-7C10-DD1A-F860-383686AB6AAE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3541CAD3-7962-0FCA-665D-410BE1E21E2E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F3AB2FBC-6D46-1A33-9D0B-ACA4BB952D51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39D97E-FC58-9C4E-59F4-70F7FA39429E}"/>
              </a:ext>
            </a:extLst>
          </p:cNvPr>
          <p:cNvCxnSpPr>
            <a:cxnSpLocks/>
          </p:cNvCxnSpPr>
          <p:nvPr/>
        </p:nvCxnSpPr>
        <p:spPr>
          <a:xfrm>
            <a:off x="2133497" y="1969230"/>
            <a:ext cx="195731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01951F-09A1-75BE-6FDE-C175BDF6B275}"/>
              </a:ext>
            </a:extLst>
          </p:cNvPr>
          <p:cNvCxnSpPr>
            <a:cxnSpLocks/>
          </p:cNvCxnSpPr>
          <p:nvPr/>
        </p:nvCxnSpPr>
        <p:spPr>
          <a:xfrm>
            <a:off x="1996264" y="1492690"/>
            <a:ext cx="223305" cy="238270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5">
            <a:extLst>
              <a:ext uri="{FF2B5EF4-FFF2-40B4-BE49-F238E27FC236}">
                <a16:creationId xmlns:a16="http://schemas.microsoft.com/office/drawing/2014/main" id="{4E173404-A7BA-580B-6116-AA77542D2833}"/>
              </a:ext>
            </a:extLst>
          </p:cNvPr>
          <p:cNvSpPr txBox="1"/>
          <p:nvPr/>
        </p:nvSpPr>
        <p:spPr>
          <a:xfrm>
            <a:off x="1155381" y="1215691"/>
            <a:ext cx="853174" cy="276999"/>
          </a:xfrm>
          <a:prstGeom prst="rect">
            <a:avLst/>
          </a:prstGeom>
          <a:ln w="28575">
            <a:solidFill>
              <a:srgbClr val="00FE00"/>
            </a:solidFill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3FAFE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position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6C2610-552D-B0EA-5031-F22DA02814E4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2490870" y="1435991"/>
            <a:ext cx="121555" cy="294969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5">
            <a:extLst>
              <a:ext uri="{FF2B5EF4-FFF2-40B4-BE49-F238E27FC236}">
                <a16:creationId xmlns:a16="http://schemas.microsoft.com/office/drawing/2014/main" id="{C1ACA0C0-7F04-165C-EE19-415858A0E7E9}"/>
              </a:ext>
            </a:extLst>
          </p:cNvPr>
          <p:cNvSpPr txBox="1"/>
          <p:nvPr/>
        </p:nvSpPr>
        <p:spPr>
          <a:xfrm>
            <a:off x="2348788" y="1158992"/>
            <a:ext cx="527274" cy="276999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dirty="0">
                <a:solidFill>
                  <a:srgbClr val="73FAFE"/>
                </a:solidFill>
                <a:latin typeface="Calibri" panose="020F0502020204030204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Calibri" panose="020F0502020204030204"/>
              </a:rPr>
              <a:t>byte</a:t>
            </a:r>
            <a:r>
              <a:rPr lang="en-US" sz="1800" dirty="0">
                <a:solidFill>
                  <a:srgbClr val="FFC000"/>
                </a:solidFill>
                <a:latin typeface="Calibri" panose="020F0502020204030204"/>
              </a:rPr>
              <a:t>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311E31-7A7F-B143-3250-77B98206E259}"/>
              </a:ext>
            </a:extLst>
          </p:cNvPr>
          <p:cNvCxnSpPr>
            <a:cxnSpLocks/>
          </p:cNvCxnSpPr>
          <p:nvPr/>
        </p:nvCxnSpPr>
        <p:spPr>
          <a:xfrm flipH="1">
            <a:off x="2758831" y="1484505"/>
            <a:ext cx="384552" cy="246455"/>
          </a:xfrm>
          <a:prstGeom prst="straightConnector1">
            <a:avLst/>
          </a:prstGeom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5">
            <a:extLst>
              <a:ext uri="{FF2B5EF4-FFF2-40B4-BE49-F238E27FC236}">
                <a16:creationId xmlns:a16="http://schemas.microsoft.com/office/drawing/2014/main" id="{5797A71A-D59E-1633-F2EA-E4555C32ADCB}"/>
              </a:ext>
            </a:extLst>
          </p:cNvPr>
          <p:cNvSpPr txBox="1"/>
          <p:nvPr/>
        </p:nvSpPr>
        <p:spPr>
          <a:xfrm>
            <a:off x="3143383" y="1207506"/>
            <a:ext cx="1061294" cy="276999"/>
          </a:xfrm>
          <a:prstGeom prst="rect">
            <a:avLst/>
          </a:prstGeom>
          <a:ln w="28575">
            <a:solidFill>
              <a:srgbClr val="FFFF00"/>
            </a:solidFill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 panose="020F0502020204030204"/>
              </a:rPr>
              <a:t> how many  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3108069-6E4C-EDCC-80E3-99BE2536D7D9}"/>
              </a:ext>
            </a:extLst>
          </p:cNvPr>
          <p:cNvCxnSpPr>
            <a:cxnSpLocks/>
          </p:cNvCxnSpPr>
          <p:nvPr/>
        </p:nvCxnSpPr>
        <p:spPr>
          <a:xfrm>
            <a:off x="2378334" y="1969230"/>
            <a:ext cx="195731" cy="0"/>
          </a:xfrm>
          <a:prstGeom prst="line">
            <a:avLst/>
          </a:prstGeom>
          <a:ln w="57150">
            <a:solidFill>
              <a:srgbClr val="FF471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2377CF-2AD0-21AA-0C7B-AEB7500AEA80}"/>
              </a:ext>
            </a:extLst>
          </p:cNvPr>
          <p:cNvCxnSpPr>
            <a:cxnSpLocks/>
          </p:cNvCxnSpPr>
          <p:nvPr/>
        </p:nvCxnSpPr>
        <p:spPr>
          <a:xfrm>
            <a:off x="2619368" y="1969230"/>
            <a:ext cx="195731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34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ith long hair and beard&#10;&#10;Description automatically generated">
            <a:extLst>
              <a:ext uri="{FF2B5EF4-FFF2-40B4-BE49-F238E27FC236}">
                <a16:creationId xmlns:a16="http://schemas.microsoft.com/office/drawing/2014/main" id="{4D35CA48-8BE8-1B9F-5767-6FFBDA329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1329337"/>
            <a:ext cx="7213600" cy="4651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F29A4B-00F9-7A31-6B14-44126BFA33A5}"/>
              </a:ext>
            </a:extLst>
          </p:cNvPr>
          <p:cNvSpPr txBox="1"/>
          <p:nvPr/>
        </p:nvSpPr>
        <p:spPr>
          <a:xfrm>
            <a:off x="5088835" y="5265788"/>
            <a:ext cx="2099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44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SAY “NO”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1336AF-99E8-AEF4-44D0-B256A3F947CE}"/>
              </a:ext>
            </a:extLst>
          </p:cNvPr>
          <p:cNvSpPr txBox="1"/>
          <p:nvPr/>
        </p:nvSpPr>
        <p:spPr>
          <a:xfrm>
            <a:off x="3491947" y="1316312"/>
            <a:ext cx="5483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48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ONE DOES NOT SIMPLY </a:t>
            </a:r>
          </a:p>
        </p:txBody>
      </p:sp>
    </p:spTree>
    <p:extLst>
      <p:ext uri="{BB962C8B-B14F-4D97-AF65-F5344CB8AC3E}">
        <p14:creationId xmlns:p14="http://schemas.microsoft.com/office/powerpoint/2010/main" val="9587781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1D206CE1-F338-A86E-F038-C52EC9891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9" y="1714775"/>
            <a:ext cx="9456883" cy="45206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C60D49-5E0A-BBEC-9A4F-39CFE778FAB7}"/>
              </a:ext>
            </a:extLst>
          </p:cNvPr>
          <p:cNvCxnSpPr>
            <a:cxnSpLocks/>
          </p:cNvCxnSpPr>
          <p:nvPr/>
        </p:nvCxnSpPr>
        <p:spPr>
          <a:xfrm>
            <a:off x="6053124" y="4974213"/>
            <a:ext cx="48524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DAF32AE-F2F7-8C5E-3B4A-D92037C9FD32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0EC6E33-42B7-CDA9-0B36-79AEF827F3AB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DOMAIN NAMES CONTAINING ILLEGAL CHARACTERS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6ABC08-7C10-DD1A-F860-383686AB6AAE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3541CAD3-7962-0FCA-665D-410BE1E21E2E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F3AB2FBC-6D46-1A33-9D0B-ACA4BB952D51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39D97E-FC58-9C4E-59F4-70F7FA39429E}"/>
              </a:ext>
            </a:extLst>
          </p:cNvPr>
          <p:cNvCxnSpPr>
            <a:cxnSpLocks/>
          </p:cNvCxnSpPr>
          <p:nvPr/>
        </p:nvCxnSpPr>
        <p:spPr>
          <a:xfrm>
            <a:off x="2133497" y="1969230"/>
            <a:ext cx="195731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66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20E54890-9D09-4466-E093-4A9F0970B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93" y="1714775"/>
            <a:ext cx="9464386" cy="45206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C60D49-5E0A-BBEC-9A4F-39CFE778FAB7}"/>
              </a:ext>
            </a:extLst>
          </p:cNvPr>
          <p:cNvCxnSpPr>
            <a:cxnSpLocks/>
          </p:cNvCxnSpPr>
          <p:nvPr/>
        </p:nvCxnSpPr>
        <p:spPr>
          <a:xfrm>
            <a:off x="6732852" y="4974213"/>
            <a:ext cx="48524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DAF32AE-F2F7-8C5E-3B4A-D92037C9FD32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0EC6E33-42B7-CDA9-0B36-79AEF827F3AB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DOMAIN NAMES CONTAINING ILLEGAL CHARACTERS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6ABC08-7C10-DD1A-F860-383686AB6AAE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3541CAD3-7962-0FCA-665D-410BE1E21E2E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F3AB2FBC-6D46-1A33-9D0B-ACA4BB952D51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39D97E-FC58-9C4E-59F4-70F7FA39429E}"/>
              </a:ext>
            </a:extLst>
          </p:cNvPr>
          <p:cNvCxnSpPr>
            <a:cxnSpLocks/>
          </p:cNvCxnSpPr>
          <p:nvPr/>
        </p:nvCxnSpPr>
        <p:spPr>
          <a:xfrm>
            <a:off x="2133497" y="1969230"/>
            <a:ext cx="195731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32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C38B9801-5FE7-8CBA-691E-4A8D467D9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17" y="1714776"/>
            <a:ext cx="9464386" cy="45001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C60D49-5E0A-BBEC-9A4F-39CFE778FAB7}"/>
              </a:ext>
            </a:extLst>
          </p:cNvPr>
          <p:cNvCxnSpPr>
            <a:cxnSpLocks/>
          </p:cNvCxnSpPr>
          <p:nvPr/>
        </p:nvCxnSpPr>
        <p:spPr>
          <a:xfrm>
            <a:off x="7428764" y="4974213"/>
            <a:ext cx="48524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DAF32AE-F2F7-8C5E-3B4A-D92037C9FD32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0EC6E33-42B7-CDA9-0B36-79AEF827F3AB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DOMAIN NAMES CONTAINING ILLEGAL CHARACTERS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6ABC08-7C10-DD1A-F860-383686AB6AAE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3541CAD3-7962-0FCA-665D-410BE1E21E2E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F3AB2FBC-6D46-1A33-9D0B-ACA4BB952D51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39D97E-FC58-9C4E-59F4-70F7FA39429E}"/>
              </a:ext>
            </a:extLst>
          </p:cNvPr>
          <p:cNvCxnSpPr>
            <a:cxnSpLocks/>
          </p:cNvCxnSpPr>
          <p:nvPr/>
        </p:nvCxnSpPr>
        <p:spPr>
          <a:xfrm>
            <a:off x="2133497" y="1969230"/>
            <a:ext cx="195731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06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10E7702A-9184-034A-6000-9ED7336D9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01" y="1730961"/>
            <a:ext cx="9354394" cy="44907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C60D49-5E0A-BBEC-9A4F-39CFE778FAB7}"/>
              </a:ext>
            </a:extLst>
          </p:cNvPr>
          <p:cNvCxnSpPr>
            <a:cxnSpLocks/>
          </p:cNvCxnSpPr>
          <p:nvPr/>
        </p:nvCxnSpPr>
        <p:spPr>
          <a:xfrm>
            <a:off x="7428764" y="4974213"/>
            <a:ext cx="48524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DAF32AE-F2F7-8C5E-3B4A-D92037C9FD32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0EC6E33-42B7-CDA9-0B36-79AEF827F3AB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DOMAIN NAMES CONTAINING ILLEGAL CHARACTERS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6ABC08-7C10-DD1A-F860-383686AB6AAE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3541CAD3-7962-0FCA-665D-410BE1E21E2E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F3AB2FBC-6D46-1A33-9D0B-ACA4BB952D51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39D97E-FC58-9C4E-59F4-70F7FA39429E}"/>
              </a:ext>
            </a:extLst>
          </p:cNvPr>
          <p:cNvCxnSpPr>
            <a:cxnSpLocks/>
          </p:cNvCxnSpPr>
          <p:nvPr/>
        </p:nvCxnSpPr>
        <p:spPr>
          <a:xfrm>
            <a:off x="2133497" y="1969230"/>
            <a:ext cx="195731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27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EF6A3A94-458F-EF96-870A-9DB8EE2AA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01" y="1722868"/>
            <a:ext cx="9303718" cy="44988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C60D49-5E0A-BBEC-9A4F-39CFE778FAB7}"/>
              </a:ext>
            </a:extLst>
          </p:cNvPr>
          <p:cNvCxnSpPr>
            <a:cxnSpLocks/>
          </p:cNvCxnSpPr>
          <p:nvPr/>
        </p:nvCxnSpPr>
        <p:spPr>
          <a:xfrm>
            <a:off x="8804404" y="4966121"/>
            <a:ext cx="48524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DAF32AE-F2F7-8C5E-3B4A-D92037C9FD32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0EC6E33-42B7-CDA9-0B36-79AEF827F3AB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DOMAIN NAMES CONTAINING ILLEGAL CHARACTERS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6ABC08-7C10-DD1A-F860-383686AB6AAE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3541CAD3-7962-0FCA-665D-410BE1E21E2E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F3AB2FBC-6D46-1A33-9D0B-ACA4BB952D51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39D97E-FC58-9C4E-59F4-70F7FA39429E}"/>
              </a:ext>
            </a:extLst>
          </p:cNvPr>
          <p:cNvCxnSpPr>
            <a:cxnSpLocks/>
          </p:cNvCxnSpPr>
          <p:nvPr/>
        </p:nvCxnSpPr>
        <p:spPr>
          <a:xfrm>
            <a:off x="2133497" y="1969230"/>
            <a:ext cx="195731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90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A445F263-CB4E-0283-331F-5B5235529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84" y="1722867"/>
            <a:ext cx="9419131" cy="44900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C60D49-5E0A-BBEC-9A4F-39CFE778FAB7}"/>
              </a:ext>
            </a:extLst>
          </p:cNvPr>
          <p:cNvCxnSpPr>
            <a:cxnSpLocks/>
          </p:cNvCxnSpPr>
          <p:nvPr/>
        </p:nvCxnSpPr>
        <p:spPr>
          <a:xfrm>
            <a:off x="8917692" y="4966121"/>
            <a:ext cx="48524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DAF32AE-F2F7-8C5E-3B4A-D92037C9FD32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0EC6E33-42B7-CDA9-0B36-79AEF827F3AB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DOMAIN NAMES CONTAINING ILLEGAL CHARACTERS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6ABC08-7C10-DD1A-F860-383686AB6AAE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3541CAD3-7962-0FCA-665D-410BE1E21E2E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F3AB2FBC-6D46-1A33-9D0B-ACA4BB952D51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39D97E-FC58-9C4E-59F4-70F7FA39429E}"/>
              </a:ext>
            </a:extLst>
          </p:cNvPr>
          <p:cNvCxnSpPr>
            <a:cxnSpLocks/>
          </p:cNvCxnSpPr>
          <p:nvPr/>
        </p:nvCxnSpPr>
        <p:spPr>
          <a:xfrm>
            <a:off x="2133497" y="1969230"/>
            <a:ext cx="195731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81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D8F2473B-B0A6-5A9C-00C0-15F49D95D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99" y="1722866"/>
            <a:ext cx="9435316" cy="44941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C60D49-5E0A-BBEC-9A4F-39CFE778FAB7}"/>
              </a:ext>
            </a:extLst>
          </p:cNvPr>
          <p:cNvCxnSpPr>
            <a:cxnSpLocks/>
          </p:cNvCxnSpPr>
          <p:nvPr/>
        </p:nvCxnSpPr>
        <p:spPr>
          <a:xfrm>
            <a:off x="9265648" y="4958029"/>
            <a:ext cx="48524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DAF32AE-F2F7-8C5E-3B4A-D92037C9FD32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0EC6E33-42B7-CDA9-0B36-79AEF827F3AB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DOMAIN NAMES CONTAINING ILLEGAL CHARACTERS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6ABC08-7C10-DD1A-F860-383686AB6AAE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3541CAD3-7962-0FCA-665D-410BE1E21E2E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F3AB2FBC-6D46-1A33-9D0B-ACA4BB952D51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39D97E-FC58-9C4E-59F4-70F7FA39429E}"/>
              </a:ext>
            </a:extLst>
          </p:cNvPr>
          <p:cNvCxnSpPr>
            <a:cxnSpLocks/>
          </p:cNvCxnSpPr>
          <p:nvPr/>
        </p:nvCxnSpPr>
        <p:spPr>
          <a:xfrm>
            <a:off x="2133497" y="1969230"/>
            <a:ext cx="195731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52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9B61617D-6D06-D963-B1A6-ECB83C433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91" y="1730958"/>
            <a:ext cx="9564789" cy="44884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C60D49-5E0A-BBEC-9A4F-39CFE778FAB7}"/>
              </a:ext>
            </a:extLst>
          </p:cNvPr>
          <p:cNvCxnSpPr>
            <a:cxnSpLocks/>
          </p:cNvCxnSpPr>
          <p:nvPr/>
        </p:nvCxnSpPr>
        <p:spPr>
          <a:xfrm>
            <a:off x="9387028" y="4958029"/>
            <a:ext cx="48524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DAF32AE-F2F7-8C5E-3B4A-D92037C9FD32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0EC6E33-42B7-CDA9-0B36-79AEF827F3AB}"/>
              </a:ext>
            </a:extLst>
          </p:cNvPr>
          <p:cNvSpPr txBox="1"/>
          <p:nvPr/>
        </p:nvSpPr>
        <p:spPr>
          <a:xfrm>
            <a:off x="3419999" y="718699"/>
            <a:ext cx="847228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DOMAIN NAMES CONTAINING ILLEGAL CHARACTERS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6ABC08-7C10-DD1A-F860-383686AB6AAE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3541CAD3-7962-0FCA-665D-410BE1E21E2E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F3AB2FBC-6D46-1A33-9D0B-ACA4BB952D51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39D97E-FC58-9C4E-59F4-70F7FA39429E}"/>
              </a:ext>
            </a:extLst>
          </p:cNvPr>
          <p:cNvCxnSpPr>
            <a:cxnSpLocks/>
          </p:cNvCxnSpPr>
          <p:nvPr/>
        </p:nvCxnSpPr>
        <p:spPr>
          <a:xfrm>
            <a:off x="2133497" y="1969230"/>
            <a:ext cx="195731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8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">
            <a:extLst>
              <a:ext uri="{FF2B5EF4-FFF2-40B4-BE49-F238E27FC236}">
                <a16:creationId xmlns:a16="http://schemas.microsoft.com/office/drawing/2014/main" id="{441265C7-2825-6CC5-1833-580DB42EAA8E}"/>
              </a:ext>
            </a:extLst>
          </p:cNvPr>
          <p:cNvSpPr txBox="1"/>
          <p:nvPr/>
        </p:nvSpPr>
        <p:spPr>
          <a:xfrm>
            <a:off x="5613441" y="3161106"/>
            <a:ext cx="4244873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chemeClr val="bg1"/>
                </a:solidFill>
                <a:latin typeface="Nimbus Sans L 4"/>
              </a:rPr>
              <a:t>RESPONSE MODIFIERS</a:t>
            </a:r>
          </a:p>
        </p:txBody>
      </p:sp>
      <p:pic>
        <p:nvPicPr>
          <p:cNvPr id="3" name="Picture 2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BB868349-5BFE-3805-4943-1EC018A71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281" y="2975787"/>
            <a:ext cx="2091264" cy="47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813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1B71A739-6A48-CB35-3C60-759E0D110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46" y="1477719"/>
            <a:ext cx="7487019" cy="44507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95D93B-6A98-6F5E-CAC5-D0BD5F51ACCE}"/>
              </a:ext>
            </a:extLst>
          </p:cNvPr>
          <p:cNvCxnSpPr>
            <a:cxnSpLocks/>
          </p:cNvCxnSpPr>
          <p:nvPr/>
        </p:nvCxnSpPr>
        <p:spPr>
          <a:xfrm>
            <a:off x="2835838" y="1720248"/>
            <a:ext cx="1032811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88DC25-94E8-DF0D-12B3-EDD8C9235A7A}"/>
              </a:ext>
            </a:extLst>
          </p:cNvPr>
          <p:cNvCxnSpPr>
            <a:cxnSpLocks/>
          </p:cNvCxnSpPr>
          <p:nvPr/>
        </p:nvCxnSpPr>
        <p:spPr>
          <a:xfrm>
            <a:off x="5220782" y="4663611"/>
            <a:ext cx="658379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59EBF29-63D3-8943-B6F1-F5BA4C281E7D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7CF64724-548D-40D7-8508-616C80261714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SET ARBITRARY TIME-TO-LIVE (TTL)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A0FE2C13-71A6-9683-D7D7-7C9075D935C6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9" name="AutoShape 7">
              <a:extLst>
                <a:ext uri="{FF2B5EF4-FFF2-40B4-BE49-F238E27FC236}">
                  <a16:creationId xmlns:a16="http://schemas.microsoft.com/office/drawing/2014/main" id="{D7E03175-657F-0A4D-C16D-49762F942DD2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10FEA024-14E9-7126-833F-1740632B2A5B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273848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">
            <a:extLst>
              <a:ext uri="{FF2B5EF4-FFF2-40B4-BE49-F238E27FC236}">
                <a16:creationId xmlns:a16="http://schemas.microsoft.com/office/drawing/2014/main" id="{441265C7-2825-6CC5-1833-580DB42EAA8E}"/>
              </a:ext>
            </a:extLst>
          </p:cNvPr>
          <p:cNvSpPr txBox="1"/>
          <p:nvPr/>
        </p:nvSpPr>
        <p:spPr>
          <a:xfrm>
            <a:off x="386080" y="3161106"/>
            <a:ext cx="11480800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7"/>
              </a:lnSpc>
            </a:pPr>
            <a:r>
              <a:rPr lang="en-US" sz="2800" dirty="0">
                <a:solidFill>
                  <a:schemeClr val="bg1"/>
                </a:solidFill>
                <a:latin typeface="Nimbus Sans L 4"/>
              </a:rPr>
              <a:t>HOW DO YOU PENTEST A DNS RESOLVER?</a:t>
            </a:r>
          </a:p>
        </p:txBody>
      </p:sp>
    </p:spTree>
    <p:extLst>
      <p:ext uri="{BB962C8B-B14F-4D97-AF65-F5344CB8AC3E}">
        <p14:creationId xmlns:p14="http://schemas.microsoft.com/office/powerpoint/2010/main" val="6937786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B9D0A5-E6E4-9482-4D93-DE851EDDF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516" y="1463148"/>
            <a:ext cx="7475621" cy="44797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3AB1F7-27E5-D358-527E-FF10C38A6DE8}"/>
              </a:ext>
            </a:extLst>
          </p:cNvPr>
          <p:cNvCxnSpPr>
            <a:cxnSpLocks/>
          </p:cNvCxnSpPr>
          <p:nvPr/>
        </p:nvCxnSpPr>
        <p:spPr>
          <a:xfrm>
            <a:off x="2835479" y="1725819"/>
            <a:ext cx="830022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2EE2AD-D3C9-3DC6-CCF5-FE7CAD542E5D}"/>
              </a:ext>
            </a:extLst>
          </p:cNvPr>
          <p:cNvCxnSpPr>
            <a:cxnSpLocks/>
          </p:cNvCxnSpPr>
          <p:nvPr/>
        </p:nvCxnSpPr>
        <p:spPr>
          <a:xfrm>
            <a:off x="3007467" y="5150537"/>
            <a:ext cx="1112587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00087B5-2290-E05A-E5C1-ABB7EC6E2D11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BF533F63-4965-DDC3-1A5C-FCA1DADE0CA4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ADD DELAY / LATENCY</a:t>
            </a:r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6A173A89-890E-0E58-7926-088B719C9371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22" name="AutoShape 7">
              <a:extLst>
                <a:ext uri="{FF2B5EF4-FFF2-40B4-BE49-F238E27FC236}">
                  <a16:creationId xmlns:a16="http://schemas.microsoft.com/office/drawing/2014/main" id="{9D6C0E90-6593-4177-3B08-8CC3420B3F4B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23" name="AutoShape 8">
              <a:extLst>
                <a:ext uri="{FF2B5EF4-FFF2-40B4-BE49-F238E27FC236}">
                  <a16:creationId xmlns:a16="http://schemas.microsoft.com/office/drawing/2014/main" id="{41A42C7F-8B7E-BF24-84AD-6ABE743251EC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202330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9E478AFD-446C-5AE2-347A-D097F863F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172" y="1480329"/>
            <a:ext cx="7468814" cy="4715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3AB1F7-27E5-D358-527E-FF10C38A6DE8}"/>
              </a:ext>
            </a:extLst>
          </p:cNvPr>
          <p:cNvCxnSpPr>
            <a:cxnSpLocks/>
          </p:cNvCxnSpPr>
          <p:nvPr/>
        </p:nvCxnSpPr>
        <p:spPr>
          <a:xfrm>
            <a:off x="2809102" y="1719234"/>
            <a:ext cx="58914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2EE2AD-D3C9-3DC6-CCF5-FE7CAD542E5D}"/>
              </a:ext>
            </a:extLst>
          </p:cNvPr>
          <p:cNvCxnSpPr>
            <a:cxnSpLocks/>
          </p:cNvCxnSpPr>
          <p:nvPr/>
        </p:nvCxnSpPr>
        <p:spPr>
          <a:xfrm>
            <a:off x="4384323" y="3444298"/>
            <a:ext cx="105265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086928-3437-1C95-464A-E398436D40CC}"/>
              </a:ext>
            </a:extLst>
          </p:cNvPr>
          <p:cNvCxnSpPr>
            <a:cxnSpLocks/>
          </p:cNvCxnSpPr>
          <p:nvPr/>
        </p:nvCxnSpPr>
        <p:spPr>
          <a:xfrm>
            <a:off x="1669409" y="1993531"/>
            <a:ext cx="6420148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459F3B9-16BF-0260-AACC-BEE9B9423C45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33C02BB-275F-EFD4-2CF6-E374096100BC}"/>
              </a:ext>
            </a:extLst>
          </p:cNvPr>
          <p:cNvSpPr txBox="1"/>
          <p:nvPr/>
        </p:nvSpPr>
        <p:spPr>
          <a:xfrm>
            <a:off x="3419999" y="718699"/>
            <a:ext cx="7985937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CHANGE NUMBER OF ANSWERS IN DNS HEADER </a:t>
            </a: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C880031-CC21-A474-2E40-2DD250BF006D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1F9BFE9E-903A-7EC3-6ADB-A940FE23997E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7BD783E0-E486-4A0A-4D00-AEE82CF383A8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286489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29CF506-3FF8-89F2-5DB0-0F7361E67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25" y="1352227"/>
            <a:ext cx="11481922" cy="49208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2EE2AD-D3C9-3DC6-CCF5-FE7CAD542E5D}"/>
              </a:ext>
            </a:extLst>
          </p:cNvPr>
          <p:cNvCxnSpPr>
            <a:cxnSpLocks/>
          </p:cNvCxnSpPr>
          <p:nvPr/>
        </p:nvCxnSpPr>
        <p:spPr>
          <a:xfrm>
            <a:off x="737573" y="3437238"/>
            <a:ext cx="12312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6A459B0-BFD5-9052-2278-EB2679D4A8B0}"/>
              </a:ext>
            </a:extLst>
          </p:cNvPr>
          <p:cNvSpPr/>
          <p:nvPr/>
        </p:nvSpPr>
        <p:spPr>
          <a:xfrm>
            <a:off x="925552" y="4135401"/>
            <a:ext cx="5343443" cy="1216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FD84A7-1759-23DC-6C75-D2F1A6B516E5}"/>
              </a:ext>
            </a:extLst>
          </p:cNvPr>
          <p:cNvCxnSpPr>
            <a:cxnSpLocks/>
          </p:cNvCxnSpPr>
          <p:nvPr/>
        </p:nvCxnSpPr>
        <p:spPr>
          <a:xfrm>
            <a:off x="7306962" y="1719234"/>
            <a:ext cx="45308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98E5A4-D71A-96D6-A80E-1ACF08AC0C1E}"/>
              </a:ext>
            </a:extLst>
          </p:cNvPr>
          <p:cNvCxnSpPr>
            <a:cxnSpLocks/>
          </p:cNvCxnSpPr>
          <p:nvPr/>
        </p:nvCxnSpPr>
        <p:spPr>
          <a:xfrm>
            <a:off x="10033686" y="1719234"/>
            <a:ext cx="1573428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DEC3B9-EAFC-8353-4365-682FA8933A11}"/>
              </a:ext>
            </a:extLst>
          </p:cNvPr>
          <p:cNvCxnSpPr>
            <a:cxnSpLocks/>
          </p:cNvCxnSpPr>
          <p:nvPr/>
        </p:nvCxnSpPr>
        <p:spPr>
          <a:xfrm>
            <a:off x="630194" y="5553948"/>
            <a:ext cx="1915298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4135660-4C48-1E9C-9FC8-98603ED4C9AB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8750707-7CBF-45EC-941D-C5CE2F987BC4}"/>
              </a:ext>
            </a:extLst>
          </p:cNvPr>
          <p:cNvSpPr txBox="1"/>
          <p:nvPr/>
        </p:nvSpPr>
        <p:spPr>
          <a:xfrm>
            <a:off x="3419999" y="718699"/>
            <a:ext cx="7985937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CHANGE NUMBER OF ANSWERS IN DNS HEADER </a:t>
            </a: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52F780E-237D-0069-2C3E-5DE88BBE4D97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6" name="AutoShape 7">
              <a:extLst>
                <a:ext uri="{FF2B5EF4-FFF2-40B4-BE49-F238E27FC236}">
                  <a16:creationId xmlns:a16="http://schemas.microsoft.com/office/drawing/2014/main" id="{89E5771E-FF70-B970-B9CB-334F609969C5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7F3D5B99-5E3D-BB6E-3532-762DC6035CB7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1220925-3654-709A-CE80-F0006046944A}"/>
              </a:ext>
            </a:extLst>
          </p:cNvPr>
          <p:cNvSpPr txBox="1"/>
          <p:nvPr/>
        </p:nvSpPr>
        <p:spPr>
          <a:xfrm>
            <a:off x="-75627" y="59195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36813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E7BDF754-B769-99E4-9106-7917A9F09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958" y="1461079"/>
            <a:ext cx="7468814" cy="47280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3AB1F7-27E5-D358-527E-FF10C38A6DE8}"/>
              </a:ext>
            </a:extLst>
          </p:cNvPr>
          <p:cNvCxnSpPr>
            <a:cxnSpLocks/>
          </p:cNvCxnSpPr>
          <p:nvPr/>
        </p:nvCxnSpPr>
        <p:spPr>
          <a:xfrm>
            <a:off x="2783935" y="1719234"/>
            <a:ext cx="328381" cy="0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2EE2AD-D3C9-3DC6-CCF5-FE7CAD542E5D}"/>
              </a:ext>
            </a:extLst>
          </p:cNvPr>
          <p:cNvCxnSpPr>
            <a:cxnSpLocks/>
          </p:cNvCxnSpPr>
          <p:nvPr/>
        </p:nvCxnSpPr>
        <p:spPr>
          <a:xfrm>
            <a:off x="5307112" y="5642214"/>
            <a:ext cx="581960" cy="0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086928-3437-1C95-464A-E398436D40CC}"/>
              </a:ext>
            </a:extLst>
          </p:cNvPr>
          <p:cNvCxnSpPr>
            <a:cxnSpLocks/>
          </p:cNvCxnSpPr>
          <p:nvPr/>
        </p:nvCxnSpPr>
        <p:spPr>
          <a:xfrm>
            <a:off x="1677798" y="1993531"/>
            <a:ext cx="3629314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459F3B9-16BF-0260-AACC-BEE9B9423C45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33C02BB-275F-EFD4-2CF6-E374096100BC}"/>
              </a:ext>
            </a:extLst>
          </p:cNvPr>
          <p:cNvSpPr txBox="1"/>
          <p:nvPr/>
        </p:nvSpPr>
        <p:spPr>
          <a:xfrm>
            <a:off x="3419999" y="718699"/>
            <a:ext cx="7985937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FORCE TCP MODE</a:t>
            </a: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C880031-CC21-A474-2E40-2DD250BF006D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1F9BFE9E-903A-7EC3-6ADB-A940FE23997E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7BD783E0-E486-4A0A-4D00-AEE82CF383A8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25751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computer screen with text and numbers&#10;&#10;Description automatically generated">
            <a:extLst>
              <a:ext uri="{FF2B5EF4-FFF2-40B4-BE49-F238E27FC236}">
                <a16:creationId xmlns:a16="http://schemas.microsoft.com/office/drawing/2014/main" id="{823A2D7B-9995-1B9B-4552-6CE592B10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2" y="1343636"/>
            <a:ext cx="10927234" cy="49903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135660-4C48-1E9C-9FC8-98603ED4C9AB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8750707-7CBF-45EC-941D-C5CE2F987BC4}"/>
              </a:ext>
            </a:extLst>
          </p:cNvPr>
          <p:cNvSpPr txBox="1"/>
          <p:nvPr/>
        </p:nvSpPr>
        <p:spPr>
          <a:xfrm>
            <a:off x="3419999" y="718699"/>
            <a:ext cx="7985937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FORCE TCP MODE</a:t>
            </a: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52F780E-237D-0069-2C3E-5DE88BBE4D97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6" name="AutoShape 7">
              <a:extLst>
                <a:ext uri="{FF2B5EF4-FFF2-40B4-BE49-F238E27FC236}">
                  <a16:creationId xmlns:a16="http://schemas.microsoft.com/office/drawing/2014/main" id="{89E5771E-FF70-B970-B9CB-334F609969C5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7F3D5B99-5E3D-BB6E-3532-762DC6035CB7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B32EE62-4FE3-2946-E76A-2CCA482895EA}"/>
              </a:ext>
            </a:extLst>
          </p:cNvPr>
          <p:cNvSpPr/>
          <p:nvPr/>
        </p:nvSpPr>
        <p:spPr>
          <a:xfrm>
            <a:off x="1686187" y="3885049"/>
            <a:ext cx="4345498" cy="2339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9B7DA06A-DDC0-0B18-46B8-F50D0DBF9153}"/>
              </a:ext>
            </a:extLst>
          </p:cNvPr>
          <p:cNvSpPr txBox="1"/>
          <p:nvPr/>
        </p:nvSpPr>
        <p:spPr>
          <a:xfrm>
            <a:off x="6779005" y="3684508"/>
            <a:ext cx="522200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9120" lvl="1" indent="-514350">
              <a:buFont typeface="+mj-lt"/>
              <a:buAutoNum type="arabicPeriod"/>
            </a:pPr>
            <a:r>
              <a:rPr lang="en-US" sz="2000" spc="94" dirty="0">
                <a:solidFill>
                  <a:srgbClr val="FFFFFF"/>
                </a:solidFill>
                <a:latin typeface="Nimbus Sans L 1"/>
              </a:rPr>
              <a:t>Dig asks in UDP</a:t>
            </a:r>
          </a:p>
          <a:p>
            <a:pPr marL="819120" lvl="1" indent="-514350">
              <a:buFont typeface="+mj-lt"/>
              <a:buAutoNum type="arabicPeriod"/>
            </a:pPr>
            <a:r>
              <a:rPr lang="en-US" sz="2000" spc="94" dirty="0">
                <a:solidFill>
                  <a:srgbClr val="FFFFFF"/>
                </a:solidFill>
                <a:latin typeface="Nimbus Sans L 1"/>
              </a:rPr>
              <a:t>PolarDNS responds with TC flag</a:t>
            </a:r>
          </a:p>
          <a:p>
            <a:pPr marL="819120" lvl="1" indent="-514350">
              <a:buFont typeface="+mj-lt"/>
              <a:buAutoNum type="arabicPeriod"/>
            </a:pPr>
            <a:r>
              <a:rPr lang="en-US" sz="2000" spc="94" dirty="0">
                <a:solidFill>
                  <a:srgbClr val="FFFFFF"/>
                </a:solidFill>
                <a:latin typeface="Nimbus Sans L 1"/>
              </a:rPr>
              <a:t>Dig asks again in TCP</a:t>
            </a:r>
          </a:p>
          <a:p>
            <a:pPr marL="819120" lvl="1" indent="-514350">
              <a:buFont typeface="+mj-lt"/>
              <a:buAutoNum type="arabicPeriod"/>
            </a:pPr>
            <a:r>
              <a:rPr lang="en-US" sz="2000" spc="94" dirty="0">
                <a:solidFill>
                  <a:srgbClr val="FFFFFF"/>
                </a:solidFill>
                <a:latin typeface="Nimbus Sans L 1"/>
              </a:rPr>
              <a:t>PolarDNS responds in TCP</a:t>
            </a: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19E27A10-F5EE-1073-D85B-031ED4C98F64}"/>
              </a:ext>
            </a:extLst>
          </p:cNvPr>
          <p:cNvSpPr/>
          <p:nvPr/>
        </p:nvSpPr>
        <p:spPr>
          <a:xfrm rot="5400000">
            <a:off x="8491802" y="1227841"/>
            <a:ext cx="170456" cy="393431"/>
          </a:xfrm>
          <a:prstGeom prst="downArrow">
            <a:avLst/>
          </a:prstGeom>
          <a:solidFill>
            <a:srgbClr val="FF4713"/>
          </a:solidFill>
          <a:ln>
            <a:solidFill>
              <a:srgbClr val="FF4713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CF900AED-F8CD-0570-BB46-2C8CFC189616}"/>
              </a:ext>
            </a:extLst>
          </p:cNvPr>
          <p:cNvSpPr/>
          <p:nvPr/>
        </p:nvSpPr>
        <p:spPr>
          <a:xfrm rot="5400000">
            <a:off x="9304140" y="1409366"/>
            <a:ext cx="170456" cy="393431"/>
          </a:xfrm>
          <a:prstGeom prst="downArrow">
            <a:avLst/>
          </a:prstGeom>
          <a:solidFill>
            <a:srgbClr val="FF4713"/>
          </a:solidFill>
          <a:ln>
            <a:solidFill>
              <a:srgbClr val="FF4713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1366DC1E-AA4F-12AF-7B98-FF2CADEEB306}"/>
              </a:ext>
            </a:extLst>
          </p:cNvPr>
          <p:cNvSpPr/>
          <p:nvPr/>
        </p:nvSpPr>
        <p:spPr>
          <a:xfrm rot="5400000">
            <a:off x="8490747" y="1587870"/>
            <a:ext cx="170456" cy="393431"/>
          </a:xfrm>
          <a:prstGeom prst="downArrow">
            <a:avLst/>
          </a:prstGeom>
          <a:solidFill>
            <a:srgbClr val="FF40FF"/>
          </a:solidFill>
          <a:ln>
            <a:noFill/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98D03FE5-3338-81AB-7598-6C8369EA53E9}"/>
              </a:ext>
            </a:extLst>
          </p:cNvPr>
          <p:cNvSpPr/>
          <p:nvPr/>
        </p:nvSpPr>
        <p:spPr>
          <a:xfrm rot="5400000">
            <a:off x="10115424" y="1773893"/>
            <a:ext cx="170456" cy="393431"/>
          </a:xfrm>
          <a:prstGeom prst="downArrow">
            <a:avLst/>
          </a:prstGeom>
          <a:solidFill>
            <a:srgbClr val="FF40FF"/>
          </a:solidFill>
          <a:ln>
            <a:noFill/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7E704DB-B060-5FA5-E4BF-DD1079A56F2E}"/>
              </a:ext>
            </a:extLst>
          </p:cNvPr>
          <p:cNvCxnSpPr>
            <a:cxnSpLocks/>
          </p:cNvCxnSpPr>
          <p:nvPr/>
        </p:nvCxnSpPr>
        <p:spPr>
          <a:xfrm>
            <a:off x="4047098" y="1691193"/>
            <a:ext cx="499893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91026D5-EC58-0188-B160-12D03D63AA7D}"/>
              </a:ext>
            </a:extLst>
          </p:cNvPr>
          <p:cNvCxnSpPr>
            <a:cxnSpLocks/>
          </p:cNvCxnSpPr>
          <p:nvPr/>
        </p:nvCxnSpPr>
        <p:spPr>
          <a:xfrm>
            <a:off x="7599922" y="4280632"/>
            <a:ext cx="35810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7A305C6-8655-552C-CA34-A00F3BD70709}"/>
              </a:ext>
            </a:extLst>
          </p:cNvPr>
          <p:cNvCxnSpPr>
            <a:cxnSpLocks/>
          </p:cNvCxnSpPr>
          <p:nvPr/>
        </p:nvCxnSpPr>
        <p:spPr>
          <a:xfrm>
            <a:off x="4047098" y="2047524"/>
            <a:ext cx="5886611" cy="0"/>
          </a:xfrm>
          <a:prstGeom prst="line">
            <a:avLst/>
          </a:prstGeom>
          <a:ln w="3810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5EB0336-DD61-92B5-AC0D-37D258689FA4}"/>
              </a:ext>
            </a:extLst>
          </p:cNvPr>
          <p:cNvCxnSpPr>
            <a:cxnSpLocks/>
          </p:cNvCxnSpPr>
          <p:nvPr/>
        </p:nvCxnSpPr>
        <p:spPr>
          <a:xfrm>
            <a:off x="7599922" y="4898988"/>
            <a:ext cx="2932303" cy="0"/>
          </a:xfrm>
          <a:prstGeom prst="line">
            <a:avLst/>
          </a:prstGeom>
          <a:ln w="3810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53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6D161EAB-C1F6-0A21-E56F-78F1CC0A6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656" y="1654791"/>
            <a:ext cx="5865200" cy="3621681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4FAA705-10C9-782C-B94A-6CDEB2A595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7" y="1807015"/>
            <a:ext cx="5865200" cy="34697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691D0F-FAB2-22C5-89A1-26B560A3BFD7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3B36133A-CB34-4C05-9866-723F42722BD5}"/>
              </a:ext>
            </a:extLst>
          </p:cNvPr>
          <p:cNvSpPr txBox="1"/>
          <p:nvPr/>
        </p:nvSpPr>
        <p:spPr>
          <a:xfrm>
            <a:off x="3420000" y="718699"/>
            <a:ext cx="8177114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DNS PACKETS – UDP vs. TCP</a:t>
            </a:r>
          </a:p>
        </p:txBody>
      </p:sp>
      <p:grpSp>
        <p:nvGrpSpPr>
          <p:cNvPr id="13" name="Group 6">
            <a:extLst>
              <a:ext uri="{FF2B5EF4-FFF2-40B4-BE49-F238E27FC236}">
                <a16:creationId xmlns:a16="http://schemas.microsoft.com/office/drawing/2014/main" id="{F53D9329-9E54-C50F-D56E-B4F6F20110B2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AAD8A716-DB86-8746-B33D-2795C9D83E52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2C95B06A-233A-D713-3B1A-D7F4BA0423BB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9" name="TextBox 5">
            <a:extLst>
              <a:ext uri="{FF2B5EF4-FFF2-40B4-BE49-F238E27FC236}">
                <a16:creationId xmlns:a16="http://schemas.microsoft.com/office/drawing/2014/main" id="{64526E79-C774-60BC-8BC1-6B130CB3B012}"/>
              </a:ext>
            </a:extLst>
          </p:cNvPr>
          <p:cNvSpPr txBox="1"/>
          <p:nvPr/>
        </p:nvSpPr>
        <p:spPr>
          <a:xfrm>
            <a:off x="1959345" y="1212642"/>
            <a:ext cx="8177114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UDP                                                                                 TCP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 descr="A screen shot of a computer&#10;&#10;Description automatically generated">
            <a:extLst>
              <a:ext uri="{FF2B5EF4-FFF2-40B4-BE49-F238E27FC236}">
                <a16:creationId xmlns:a16="http://schemas.microsoft.com/office/drawing/2014/main" id="{3FBAD1A2-3E34-3436-DC41-867D5BE29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35" y="4812654"/>
            <a:ext cx="5865200" cy="1358868"/>
          </a:xfrm>
          <a:prstGeom prst="rect">
            <a:avLst/>
          </a:prstGeom>
        </p:spPr>
      </p:pic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0EC465E8-5B66-4289-6909-D48B05A0F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656" y="4827911"/>
            <a:ext cx="5865200" cy="155631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6E5785A-7682-CE4F-1822-B42E4F36020E}"/>
              </a:ext>
            </a:extLst>
          </p:cNvPr>
          <p:cNvSpPr/>
          <p:nvPr/>
        </p:nvSpPr>
        <p:spPr>
          <a:xfrm>
            <a:off x="301083" y="2915559"/>
            <a:ext cx="5684052" cy="1912352"/>
          </a:xfrm>
          <a:prstGeom prst="rect">
            <a:avLst/>
          </a:prstGeom>
          <a:noFill/>
          <a:ln w="28575">
            <a:solidFill>
              <a:srgbClr val="00FE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73E4A41-5C3F-C33D-3205-6A6619136AF1}"/>
              </a:ext>
            </a:extLst>
          </p:cNvPr>
          <p:cNvSpPr/>
          <p:nvPr/>
        </p:nvSpPr>
        <p:spPr>
          <a:xfrm>
            <a:off x="6325803" y="2915559"/>
            <a:ext cx="5684053" cy="1912352"/>
          </a:xfrm>
          <a:prstGeom prst="rect">
            <a:avLst/>
          </a:prstGeom>
          <a:noFill/>
          <a:ln w="28575">
            <a:solidFill>
              <a:srgbClr val="00FE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7B9B12E-F945-DF2C-FF0F-49401A7E92C8}"/>
              </a:ext>
            </a:extLst>
          </p:cNvPr>
          <p:cNvSpPr/>
          <p:nvPr/>
        </p:nvSpPr>
        <p:spPr>
          <a:xfrm>
            <a:off x="8716537" y="5475249"/>
            <a:ext cx="650488" cy="212771"/>
          </a:xfrm>
          <a:prstGeom prst="rect">
            <a:avLst/>
          </a:prstGeom>
          <a:noFill/>
          <a:ln w="38100">
            <a:solidFill>
              <a:srgbClr val="FF40FF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60300C-C348-C146-CB2A-39AC6BB271EC}"/>
              </a:ext>
            </a:extLst>
          </p:cNvPr>
          <p:cNvSpPr/>
          <p:nvPr/>
        </p:nvSpPr>
        <p:spPr>
          <a:xfrm>
            <a:off x="6556917" y="2709750"/>
            <a:ext cx="1070517" cy="205809"/>
          </a:xfrm>
          <a:prstGeom prst="rect">
            <a:avLst/>
          </a:prstGeom>
          <a:noFill/>
          <a:ln w="38100">
            <a:solidFill>
              <a:srgbClr val="FF40FF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845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2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2EEF4E26-A76E-5817-929A-4E75C50EF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897" y="1482634"/>
            <a:ext cx="7545686" cy="34452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3AB1F7-27E5-D358-527E-FF10C38A6DE8}"/>
              </a:ext>
            </a:extLst>
          </p:cNvPr>
          <p:cNvCxnSpPr>
            <a:cxnSpLocks/>
          </p:cNvCxnSpPr>
          <p:nvPr/>
        </p:nvCxnSpPr>
        <p:spPr>
          <a:xfrm>
            <a:off x="2843569" y="1719234"/>
            <a:ext cx="576430" cy="0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2EE2AD-D3C9-3DC6-CCF5-FE7CAD542E5D}"/>
              </a:ext>
            </a:extLst>
          </p:cNvPr>
          <p:cNvCxnSpPr>
            <a:cxnSpLocks/>
          </p:cNvCxnSpPr>
          <p:nvPr/>
        </p:nvCxnSpPr>
        <p:spPr>
          <a:xfrm>
            <a:off x="2838039" y="4884962"/>
            <a:ext cx="918952" cy="0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086928-3437-1C95-464A-E398436D40CC}"/>
              </a:ext>
            </a:extLst>
          </p:cNvPr>
          <p:cNvCxnSpPr>
            <a:cxnSpLocks/>
          </p:cNvCxnSpPr>
          <p:nvPr/>
        </p:nvCxnSpPr>
        <p:spPr>
          <a:xfrm>
            <a:off x="1717554" y="1993531"/>
            <a:ext cx="635302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459F3B9-16BF-0260-AACC-BEE9B9423C45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33C02BB-275F-EFD4-2CF6-E374096100BC}"/>
              </a:ext>
            </a:extLst>
          </p:cNvPr>
          <p:cNvSpPr txBox="1"/>
          <p:nvPr/>
        </p:nvSpPr>
        <p:spPr>
          <a:xfrm>
            <a:off x="3419999" y="718699"/>
            <a:ext cx="7985937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SET ARBITRARY LENGTH (TCP)</a:t>
            </a: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C880031-CC21-A474-2E40-2DD250BF006D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1F9BFE9E-903A-7EC3-6ADB-A940FE23997E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7BD783E0-E486-4A0A-4D00-AEE82CF383A8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C2A680-DDED-44C3-CC74-76CE437D37AC}"/>
              </a:ext>
            </a:extLst>
          </p:cNvPr>
          <p:cNvCxnSpPr>
            <a:cxnSpLocks/>
          </p:cNvCxnSpPr>
          <p:nvPr/>
        </p:nvCxnSpPr>
        <p:spPr>
          <a:xfrm>
            <a:off x="1717554" y="3696435"/>
            <a:ext cx="4792576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29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18985A7-B6EC-957A-51FD-64F88030A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00" y="1514589"/>
            <a:ext cx="11834903" cy="38873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2EE2AD-D3C9-3DC6-CCF5-FE7CAD542E5D}"/>
              </a:ext>
            </a:extLst>
          </p:cNvPr>
          <p:cNvCxnSpPr>
            <a:cxnSpLocks/>
          </p:cNvCxnSpPr>
          <p:nvPr/>
        </p:nvCxnSpPr>
        <p:spPr>
          <a:xfrm>
            <a:off x="662562" y="3162109"/>
            <a:ext cx="963937" cy="0"/>
          </a:xfrm>
          <a:prstGeom prst="line">
            <a:avLst/>
          </a:prstGeom>
          <a:ln w="3810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6A459B0-BFD5-9052-2278-EB2679D4A8B0}"/>
              </a:ext>
            </a:extLst>
          </p:cNvPr>
          <p:cNvSpPr/>
          <p:nvPr/>
        </p:nvSpPr>
        <p:spPr>
          <a:xfrm>
            <a:off x="5732221" y="2727388"/>
            <a:ext cx="4417619" cy="566070"/>
          </a:xfrm>
          <a:prstGeom prst="rect">
            <a:avLst/>
          </a:prstGeom>
          <a:noFill/>
          <a:ln w="38100">
            <a:solidFill>
              <a:srgbClr val="73FAFE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135660-4C48-1E9C-9FC8-98603ED4C9AB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8750707-7CBF-45EC-941D-C5CE2F987BC4}"/>
              </a:ext>
            </a:extLst>
          </p:cNvPr>
          <p:cNvSpPr txBox="1"/>
          <p:nvPr/>
        </p:nvSpPr>
        <p:spPr>
          <a:xfrm>
            <a:off x="3419999" y="718699"/>
            <a:ext cx="7985937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SET ARBITRARY LENGTH (TCP)</a:t>
            </a: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E52F780E-237D-0069-2C3E-5DE88BBE4D97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6" name="AutoShape 7">
              <a:extLst>
                <a:ext uri="{FF2B5EF4-FFF2-40B4-BE49-F238E27FC236}">
                  <a16:creationId xmlns:a16="http://schemas.microsoft.com/office/drawing/2014/main" id="{89E5771E-FF70-B970-B9CB-334F609969C5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7F3D5B99-5E3D-BB6E-3532-762DC6035CB7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C00E744-30A6-6A4E-5612-1F33487464E8}"/>
              </a:ext>
            </a:extLst>
          </p:cNvPr>
          <p:cNvSpPr/>
          <p:nvPr/>
        </p:nvSpPr>
        <p:spPr>
          <a:xfrm>
            <a:off x="6295604" y="2735480"/>
            <a:ext cx="534073" cy="220466"/>
          </a:xfrm>
          <a:prstGeom prst="rect">
            <a:avLst/>
          </a:prstGeom>
          <a:noFill/>
          <a:ln w="38100">
            <a:solidFill>
              <a:srgbClr val="FF40FF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A5E6A44-AAED-34EC-A566-ABD7F72B91DF}"/>
              </a:ext>
            </a:extLst>
          </p:cNvPr>
          <p:cNvCxnSpPr>
            <a:cxnSpLocks/>
          </p:cNvCxnSpPr>
          <p:nvPr/>
        </p:nvCxnSpPr>
        <p:spPr>
          <a:xfrm>
            <a:off x="3209627" y="2886654"/>
            <a:ext cx="2398693" cy="0"/>
          </a:xfrm>
          <a:prstGeom prst="straightConnector1">
            <a:avLst/>
          </a:prstGeom>
          <a:ln w="76200" cap="flat" cmpd="sng" algn="ctr">
            <a:solidFill>
              <a:srgbClr val="73FAFE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A993BCB-F34C-D372-DCE3-340FB3F1B64D}"/>
              </a:ext>
            </a:extLst>
          </p:cNvPr>
          <p:cNvCxnSpPr>
            <a:cxnSpLocks/>
          </p:cNvCxnSpPr>
          <p:nvPr/>
        </p:nvCxnSpPr>
        <p:spPr>
          <a:xfrm>
            <a:off x="5761826" y="3339785"/>
            <a:ext cx="4388014" cy="43973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8997C7-4A32-F79D-A518-44706E63FE5C}"/>
              </a:ext>
            </a:extLst>
          </p:cNvPr>
          <p:cNvCxnSpPr>
            <a:cxnSpLocks/>
          </p:cNvCxnSpPr>
          <p:nvPr/>
        </p:nvCxnSpPr>
        <p:spPr>
          <a:xfrm flipV="1">
            <a:off x="5761826" y="3339785"/>
            <a:ext cx="4388014" cy="43973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5">
            <a:extLst>
              <a:ext uri="{FF2B5EF4-FFF2-40B4-BE49-F238E27FC236}">
                <a16:creationId xmlns:a16="http://schemas.microsoft.com/office/drawing/2014/main" id="{7549594D-49E4-4320-7FF1-867631AE067E}"/>
              </a:ext>
            </a:extLst>
          </p:cNvPr>
          <p:cNvSpPr txBox="1"/>
          <p:nvPr/>
        </p:nvSpPr>
        <p:spPr>
          <a:xfrm>
            <a:off x="6975190" y="3396632"/>
            <a:ext cx="2799918" cy="501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  g   n   o   r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lang="en-US" sz="2000" dirty="0">
                <a:solidFill>
                  <a:srgbClr val="FFFF00"/>
                </a:solidFill>
                <a:highlight>
                  <a:srgbClr val="000000"/>
                </a:highlight>
                <a:latin typeface="Calibri" panose="020F0502020204030204"/>
              </a:rPr>
              <a:t>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 d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AE" sz="20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0000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951528-AAC4-658D-1C65-9EB7FCAE9BA9}"/>
              </a:ext>
            </a:extLst>
          </p:cNvPr>
          <p:cNvSpPr/>
          <p:nvPr/>
        </p:nvSpPr>
        <p:spPr>
          <a:xfrm>
            <a:off x="6975189" y="3370456"/>
            <a:ext cx="2121065" cy="34298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49483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22" grpId="0"/>
      <p:bldP spid="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CD85FBDB-EA66-AAC5-C9A7-19A315D00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101" y="1473048"/>
            <a:ext cx="9075686" cy="49984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3AB1F7-27E5-D358-527E-FF10C38A6DE8}"/>
              </a:ext>
            </a:extLst>
          </p:cNvPr>
          <p:cNvCxnSpPr>
            <a:cxnSpLocks/>
          </p:cNvCxnSpPr>
          <p:nvPr/>
        </p:nvCxnSpPr>
        <p:spPr>
          <a:xfrm>
            <a:off x="3867994" y="1705538"/>
            <a:ext cx="828223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2EE2AD-D3C9-3DC6-CCF5-FE7CAD542E5D}"/>
              </a:ext>
            </a:extLst>
          </p:cNvPr>
          <p:cNvCxnSpPr>
            <a:cxnSpLocks/>
          </p:cNvCxnSpPr>
          <p:nvPr/>
        </p:nvCxnSpPr>
        <p:spPr>
          <a:xfrm>
            <a:off x="2969847" y="5731262"/>
            <a:ext cx="1086738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E5CE67-8761-1F25-E13C-24BEFBC515F9}"/>
              </a:ext>
            </a:extLst>
          </p:cNvPr>
          <p:cNvCxnSpPr>
            <a:cxnSpLocks/>
          </p:cNvCxnSpPr>
          <p:nvPr/>
        </p:nvCxnSpPr>
        <p:spPr>
          <a:xfrm>
            <a:off x="2814585" y="1701531"/>
            <a:ext cx="977222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6FAE6E-81CC-48D1-E7EE-F4A11181922C}"/>
              </a:ext>
            </a:extLst>
          </p:cNvPr>
          <p:cNvCxnSpPr>
            <a:cxnSpLocks/>
          </p:cNvCxnSpPr>
          <p:nvPr/>
        </p:nvCxnSpPr>
        <p:spPr>
          <a:xfrm>
            <a:off x="6952989" y="5256183"/>
            <a:ext cx="69862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CA01C67-D70B-82C1-51F6-2C299EEFB2A2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5CFB264-CDAB-9A52-3AB2-0351FFBE6836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COMBINING MODIFIERS TOGETHER</a:t>
            </a: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2AC385C0-D5D2-7036-941D-3C7CF1A3A343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D4D7C93D-40E8-8B14-64C9-DE5E8E40A49C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F5525359-0E84-DE8B-20E1-87460B6A2148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44D236-25FC-D3F1-4469-0A4FFEC3567E}"/>
              </a:ext>
            </a:extLst>
          </p:cNvPr>
          <p:cNvCxnSpPr>
            <a:cxnSpLocks/>
          </p:cNvCxnSpPr>
          <p:nvPr/>
        </p:nvCxnSpPr>
        <p:spPr>
          <a:xfrm>
            <a:off x="4756003" y="1706639"/>
            <a:ext cx="55160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ADAAE1-DE61-1B1F-7002-D7FA929F575E}"/>
              </a:ext>
            </a:extLst>
          </p:cNvPr>
          <p:cNvCxnSpPr>
            <a:cxnSpLocks/>
          </p:cNvCxnSpPr>
          <p:nvPr/>
        </p:nvCxnSpPr>
        <p:spPr>
          <a:xfrm>
            <a:off x="5394453" y="1706639"/>
            <a:ext cx="301394" cy="0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8C3D9A6-C15F-45AD-17F1-068BC7918C6B}"/>
              </a:ext>
            </a:extLst>
          </p:cNvPr>
          <p:cNvCxnSpPr>
            <a:cxnSpLocks/>
          </p:cNvCxnSpPr>
          <p:nvPr/>
        </p:nvCxnSpPr>
        <p:spPr>
          <a:xfrm>
            <a:off x="4331154" y="3841090"/>
            <a:ext cx="100199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01A91FC-765E-AFA7-C72C-20D6EB3699C6}"/>
              </a:ext>
            </a:extLst>
          </p:cNvPr>
          <p:cNvCxnSpPr>
            <a:cxnSpLocks/>
          </p:cNvCxnSpPr>
          <p:nvPr/>
        </p:nvCxnSpPr>
        <p:spPr>
          <a:xfrm>
            <a:off x="5209702" y="5976394"/>
            <a:ext cx="486145" cy="0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8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1D118408-34CC-3ED1-F49D-6B8086FD0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11" y="1361273"/>
            <a:ext cx="11042744" cy="48906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1F3396-58FD-6F1A-44E5-F4BAAEB702DB}"/>
              </a:ext>
            </a:extLst>
          </p:cNvPr>
          <p:cNvSpPr/>
          <p:nvPr/>
        </p:nvSpPr>
        <p:spPr>
          <a:xfrm>
            <a:off x="1007358" y="2566800"/>
            <a:ext cx="4260103" cy="1068501"/>
          </a:xfrm>
          <a:prstGeom prst="rect">
            <a:avLst/>
          </a:prstGeom>
          <a:noFill/>
          <a:ln w="38100">
            <a:solidFill>
              <a:srgbClr val="FF4713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BD87427A-716E-0EAE-26D1-868FA7409C03}"/>
              </a:ext>
            </a:extLst>
          </p:cNvPr>
          <p:cNvSpPr/>
          <p:nvPr/>
        </p:nvSpPr>
        <p:spPr>
          <a:xfrm rot="16200000">
            <a:off x="654447" y="2459353"/>
            <a:ext cx="170456" cy="393431"/>
          </a:xfrm>
          <a:prstGeom prst="downArrow">
            <a:avLst/>
          </a:prstGeom>
          <a:solidFill>
            <a:srgbClr val="FF4713"/>
          </a:solidFill>
          <a:ln>
            <a:solidFill>
              <a:srgbClr val="FF4713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FB703B06-5311-398C-4A12-7C4F99FCD1FF}"/>
              </a:ext>
            </a:extLst>
          </p:cNvPr>
          <p:cNvSpPr/>
          <p:nvPr/>
        </p:nvSpPr>
        <p:spPr>
          <a:xfrm rot="16200000">
            <a:off x="655590" y="2632381"/>
            <a:ext cx="170456" cy="393431"/>
          </a:xfrm>
          <a:prstGeom prst="downArrow">
            <a:avLst/>
          </a:prstGeom>
          <a:solidFill>
            <a:srgbClr val="FF4713"/>
          </a:solidFill>
          <a:ln>
            <a:solidFill>
              <a:srgbClr val="FF4713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DF7BDFDB-F6D6-DA99-ADD7-5E5011BBD538}"/>
              </a:ext>
            </a:extLst>
          </p:cNvPr>
          <p:cNvSpPr/>
          <p:nvPr/>
        </p:nvSpPr>
        <p:spPr>
          <a:xfrm rot="16200000">
            <a:off x="654448" y="2809713"/>
            <a:ext cx="170456" cy="393431"/>
          </a:xfrm>
          <a:prstGeom prst="downArrow">
            <a:avLst/>
          </a:prstGeom>
          <a:solidFill>
            <a:srgbClr val="FF4713"/>
          </a:solidFill>
          <a:ln>
            <a:solidFill>
              <a:srgbClr val="FF4713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64E8722A-8A1C-D212-DBD4-DF72234DFB64}"/>
              </a:ext>
            </a:extLst>
          </p:cNvPr>
          <p:cNvSpPr/>
          <p:nvPr/>
        </p:nvSpPr>
        <p:spPr>
          <a:xfrm rot="16200000">
            <a:off x="654448" y="2987044"/>
            <a:ext cx="170456" cy="393431"/>
          </a:xfrm>
          <a:prstGeom prst="downArrow">
            <a:avLst/>
          </a:prstGeom>
          <a:solidFill>
            <a:srgbClr val="FF4713"/>
          </a:solidFill>
          <a:ln>
            <a:solidFill>
              <a:srgbClr val="FF4713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38D5CE91-6900-0DEE-2485-F98215437F10}"/>
              </a:ext>
            </a:extLst>
          </p:cNvPr>
          <p:cNvSpPr/>
          <p:nvPr/>
        </p:nvSpPr>
        <p:spPr>
          <a:xfrm rot="16200000">
            <a:off x="654448" y="3160938"/>
            <a:ext cx="170456" cy="393431"/>
          </a:xfrm>
          <a:prstGeom prst="downArrow">
            <a:avLst/>
          </a:prstGeom>
          <a:solidFill>
            <a:srgbClr val="FF4713"/>
          </a:solidFill>
          <a:ln>
            <a:solidFill>
              <a:srgbClr val="FF4713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69BD66FD-6CBF-798A-0605-A20D76F7EA5D}"/>
              </a:ext>
            </a:extLst>
          </p:cNvPr>
          <p:cNvSpPr/>
          <p:nvPr/>
        </p:nvSpPr>
        <p:spPr>
          <a:xfrm rot="16200000">
            <a:off x="654448" y="3334832"/>
            <a:ext cx="170456" cy="393431"/>
          </a:xfrm>
          <a:prstGeom prst="downArrow">
            <a:avLst/>
          </a:prstGeom>
          <a:solidFill>
            <a:srgbClr val="FF4713"/>
          </a:solidFill>
          <a:ln>
            <a:solidFill>
              <a:srgbClr val="FF4713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A194DB-27A6-83C5-6D21-4BCC943A63E8}"/>
              </a:ext>
            </a:extLst>
          </p:cNvPr>
          <p:cNvSpPr/>
          <p:nvPr/>
        </p:nvSpPr>
        <p:spPr>
          <a:xfrm>
            <a:off x="1007358" y="3636473"/>
            <a:ext cx="4260103" cy="1224283"/>
          </a:xfrm>
          <a:prstGeom prst="rect">
            <a:avLst/>
          </a:prstGeom>
          <a:noFill/>
          <a:ln w="38100">
            <a:solidFill>
              <a:srgbClr val="FF4713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064E706E-1C4D-001C-D9A4-A63B5D44E275}"/>
              </a:ext>
            </a:extLst>
          </p:cNvPr>
          <p:cNvSpPr/>
          <p:nvPr/>
        </p:nvSpPr>
        <p:spPr>
          <a:xfrm rot="16200000">
            <a:off x="654448" y="4027755"/>
            <a:ext cx="170456" cy="393431"/>
          </a:xfrm>
          <a:prstGeom prst="downArrow">
            <a:avLst/>
          </a:prstGeom>
          <a:solidFill>
            <a:srgbClr val="FF4713"/>
          </a:solidFill>
          <a:ln>
            <a:solidFill>
              <a:srgbClr val="FF4713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409B6913-14FD-D909-01DD-E12B31E4ACDF}"/>
              </a:ext>
            </a:extLst>
          </p:cNvPr>
          <p:cNvSpPr txBox="1"/>
          <p:nvPr/>
        </p:nvSpPr>
        <p:spPr>
          <a:xfrm>
            <a:off x="7200930" y="3531547"/>
            <a:ext cx="4039557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Response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modifiers are:</a:t>
            </a:r>
          </a:p>
          <a:p>
            <a:pPr marL="457200" indent="-457200" defTabSz="914400"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Universal</a:t>
            </a:r>
          </a:p>
          <a:p>
            <a:pPr marL="457200" indent="-457200" defTabSz="91440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Feature-agnostic</a:t>
            </a:r>
          </a:p>
          <a:p>
            <a:pPr marL="457200" indent="-457200" defTabSz="91440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Combinable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1AC0E8-9DEB-F9F3-7DCC-D4D2692852BE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73F34956-FC89-698C-3F93-FB48BA33D131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ADDITIONAL MODIFIERS</a:t>
            </a:r>
          </a:p>
        </p:txBody>
      </p:sp>
      <p:grpSp>
        <p:nvGrpSpPr>
          <p:cNvPr id="24" name="Group 6">
            <a:extLst>
              <a:ext uri="{FF2B5EF4-FFF2-40B4-BE49-F238E27FC236}">
                <a16:creationId xmlns:a16="http://schemas.microsoft.com/office/drawing/2014/main" id="{AE634DF8-BC25-44D3-07D7-AFE29D8D0BE2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25" name="AutoShape 7">
              <a:extLst>
                <a:ext uri="{FF2B5EF4-FFF2-40B4-BE49-F238E27FC236}">
                  <a16:creationId xmlns:a16="http://schemas.microsoft.com/office/drawing/2014/main" id="{048B5CA6-B6D1-6DA4-7A6E-B78B916DA0F4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26" name="AutoShape 8">
              <a:extLst>
                <a:ext uri="{FF2B5EF4-FFF2-40B4-BE49-F238E27FC236}">
                  <a16:creationId xmlns:a16="http://schemas.microsoft.com/office/drawing/2014/main" id="{CD48B08B-9471-2B2E-40DD-D55F70B18AFC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310142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">
            <a:extLst>
              <a:ext uri="{FF2B5EF4-FFF2-40B4-BE49-F238E27FC236}">
                <a16:creationId xmlns:a16="http://schemas.microsoft.com/office/drawing/2014/main" id="{441265C7-2825-6CC5-1833-580DB42EAA8E}"/>
              </a:ext>
            </a:extLst>
          </p:cNvPr>
          <p:cNvSpPr txBox="1"/>
          <p:nvPr/>
        </p:nvSpPr>
        <p:spPr>
          <a:xfrm>
            <a:off x="284480" y="3161106"/>
            <a:ext cx="11633200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7"/>
              </a:lnSpc>
            </a:pPr>
            <a:r>
              <a:rPr lang="en-US" sz="2800" dirty="0">
                <a:solidFill>
                  <a:schemeClr val="bg1"/>
                </a:solidFill>
                <a:latin typeface="Nimbus Sans L 4"/>
              </a:rPr>
              <a:t>WHAT EXACTLY ARE DNS RESOLVERS?</a:t>
            </a:r>
          </a:p>
        </p:txBody>
      </p:sp>
    </p:spTree>
    <p:extLst>
      <p:ext uri="{BB962C8B-B14F-4D97-AF65-F5344CB8AC3E}">
        <p14:creationId xmlns:p14="http://schemas.microsoft.com/office/powerpoint/2010/main" val="19900780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EC41C5-5F94-13FD-AFE9-7FE9853395DB}"/>
              </a:ext>
            </a:extLst>
          </p:cNvPr>
          <p:cNvSpPr/>
          <p:nvPr/>
        </p:nvSpPr>
        <p:spPr>
          <a:xfrm>
            <a:off x="3215849" y="2965094"/>
            <a:ext cx="6413062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A4AA928C-1125-2B69-27FB-979ED0084C0B}"/>
              </a:ext>
            </a:extLst>
          </p:cNvPr>
          <p:cNvSpPr txBox="1"/>
          <p:nvPr/>
        </p:nvSpPr>
        <p:spPr>
          <a:xfrm>
            <a:off x="4292838" y="3141603"/>
            <a:ext cx="6515196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FUN WITH TRANSACTION IDs</a:t>
            </a:r>
          </a:p>
        </p:txBody>
      </p:sp>
    </p:spTree>
    <p:extLst>
      <p:ext uri="{BB962C8B-B14F-4D97-AF65-F5344CB8AC3E}">
        <p14:creationId xmlns:p14="http://schemas.microsoft.com/office/powerpoint/2010/main" val="17940527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EB8DD3-28A3-B5F6-211D-9FDF39F28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386" y="1521591"/>
            <a:ext cx="9378950" cy="459230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E011671-2F52-CA23-A15D-82F35684750F}"/>
              </a:ext>
            </a:extLst>
          </p:cNvPr>
          <p:cNvSpPr/>
          <p:nvPr/>
        </p:nvSpPr>
        <p:spPr>
          <a:xfrm>
            <a:off x="6187124" y="1773582"/>
            <a:ext cx="653944" cy="218661"/>
          </a:xfrm>
          <a:prstGeom prst="rect">
            <a:avLst/>
          </a:prstGeom>
          <a:noFill/>
          <a:ln w="38100">
            <a:solidFill>
              <a:srgbClr val="00FE00"/>
            </a:solidFill>
          </a:ln>
        </p:spPr>
        <p:txBody>
          <a:bodyPr rtlCol="0" anchor="ctr"/>
          <a:lstStyle/>
          <a:p>
            <a:pPr algn="l"/>
            <a:endParaRPr lang="en-AE" dirty="0">
              <a:noFill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E2009E-0C4C-D840-D0D3-7436449E35CA}"/>
              </a:ext>
            </a:extLst>
          </p:cNvPr>
          <p:cNvSpPr/>
          <p:nvPr/>
        </p:nvSpPr>
        <p:spPr>
          <a:xfrm>
            <a:off x="3088865" y="3454401"/>
            <a:ext cx="661870" cy="220132"/>
          </a:xfrm>
          <a:prstGeom prst="rect">
            <a:avLst/>
          </a:prstGeom>
          <a:noFill/>
          <a:ln w="38100">
            <a:solidFill>
              <a:srgbClr val="00FE00"/>
            </a:solidFill>
          </a:ln>
        </p:spPr>
        <p:txBody>
          <a:bodyPr rtlCol="0" anchor="ctr"/>
          <a:lstStyle/>
          <a:p>
            <a:pPr algn="l"/>
            <a:endParaRPr lang="en-AE" dirty="0">
              <a:noFill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2DEE43-0060-A9FC-5D05-D49940DF0ADA}"/>
              </a:ext>
            </a:extLst>
          </p:cNvPr>
          <p:cNvSpPr/>
          <p:nvPr/>
        </p:nvSpPr>
        <p:spPr>
          <a:xfrm>
            <a:off x="7021924" y="1959849"/>
            <a:ext cx="653944" cy="218661"/>
          </a:xfrm>
          <a:prstGeom prst="rect">
            <a:avLst/>
          </a:prstGeom>
          <a:noFill/>
          <a:ln w="38100">
            <a:solidFill>
              <a:srgbClr val="00FE00"/>
            </a:solidFill>
          </a:ln>
        </p:spPr>
        <p:txBody>
          <a:bodyPr rtlCol="0" anchor="ctr"/>
          <a:lstStyle/>
          <a:p>
            <a:pPr algn="l"/>
            <a:endParaRPr lang="en-AE" dirty="0">
              <a:noFill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90740A31-FC2C-F283-2DFB-F1A2544C566C}"/>
              </a:ext>
            </a:extLst>
          </p:cNvPr>
          <p:cNvSpPr txBox="1"/>
          <p:nvPr/>
        </p:nvSpPr>
        <p:spPr>
          <a:xfrm>
            <a:off x="5410471" y="3853287"/>
            <a:ext cx="4969431" cy="1055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Transaction ID in the response must match the ID in the query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0D3A2C-BFA4-7584-27B6-36C56B8509C8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3EDAB915-230F-F052-7511-F899FA282FA3}"/>
              </a:ext>
            </a:extLst>
          </p:cNvPr>
          <p:cNvSpPr txBox="1"/>
          <p:nvPr/>
        </p:nvSpPr>
        <p:spPr>
          <a:xfrm>
            <a:off x="3419999" y="718699"/>
            <a:ext cx="7535383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TYPICAL DNS QUERY AND A RESPONSE</a:t>
            </a: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BA9F9ABC-4A4E-E235-A350-21935C558133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D8592A9C-0785-FF7A-0584-FD5928A679E4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BD00AD2F-5328-8657-A238-5A57FF98E027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104770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F9DE7B-E0A7-E10D-A217-96052D5BB6AE}"/>
              </a:ext>
            </a:extLst>
          </p:cNvPr>
          <p:cNvCxnSpPr>
            <a:cxnSpLocks/>
          </p:cNvCxnSpPr>
          <p:nvPr/>
        </p:nvCxnSpPr>
        <p:spPr>
          <a:xfrm flipH="1">
            <a:off x="3566011" y="2675795"/>
            <a:ext cx="4062875" cy="0"/>
          </a:xfrm>
          <a:prstGeom prst="straightConnector1">
            <a:avLst/>
          </a:prstGeom>
          <a:ln w="1270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53502B78-2ABD-F396-71AE-A0419013B171}"/>
              </a:ext>
            </a:extLst>
          </p:cNvPr>
          <p:cNvSpPr/>
          <p:nvPr/>
        </p:nvSpPr>
        <p:spPr>
          <a:xfrm>
            <a:off x="9952509" y="2297622"/>
            <a:ext cx="9822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NS1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64B087-5CEC-D352-E9F9-0E1EC99A429E}"/>
              </a:ext>
            </a:extLst>
          </p:cNvPr>
          <p:cNvSpPr/>
          <p:nvPr/>
        </p:nvSpPr>
        <p:spPr>
          <a:xfrm>
            <a:off x="9952510" y="2961356"/>
            <a:ext cx="9822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NS2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630F1D9-C615-C879-B0F2-F7B4D54A89D7}"/>
              </a:ext>
            </a:extLst>
          </p:cNvPr>
          <p:cNvCxnSpPr>
            <a:cxnSpLocks/>
          </p:cNvCxnSpPr>
          <p:nvPr/>
        </p:nvCxnSpPr>
        <p:spPr>
          <a:xfrm>
            <a:off x="3559327" y="2369728"/>
            <a:ext cx="4075753" cy="0"/>
          </a:xfrm>
          <a:prstGeom prst="straightConnector1">
            <a:avLst/>
          </a:prstGeom>
          <a:ln w="1270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C46B3C87-0E44-5DA5-47A1-3EACB62A0664}"/>
              </a:ext>
            </a:extLst>
          </p:cNvPr>
          <p:cNvSpPr/>
          <p:nvPr/>
        </p:nvSpPr>
        <p:spPr>
          <a:xfrm>
            <a:off x="5349999" y="1947243"/>
            <a:ext cx="475073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2.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A18CA1F-76E5-CD18-F1A2-3F3EC8FD526E}"/>
              </a:ext>
            </a:extLst>
          </p:cNvPr>
          <p:cNvSpPr/>
          <p:nvPr/>
        </p:nvSpPr>
        <p:spPr>
          <a:xfrm>
            <a:off x="5348572" y="2735912"/>
            <a:ext cx="475067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3.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1A45892-0637-5259-29B8-96B79594B9A2}"/>
              </a:ext>
            </a:extLst>
          </p:cNvPr>
          <p:cNvSpPr/>
          <p:nvPr/>
        </p:nvSpPr>
        <p:spPr>
          <a:xfrm>
            <a:off x="7792066" y="1714355"/>
            <a:ext cx="20831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 err="1">
                <a:solidFill>
                  <a:schemeClr val="accent6"/>
                </a:solidFill>
                <a:latin typeface="NimbusSan" pitchFamily="2" charset="77"/>
              </a:rPr>
              <a:t>example.com</a:t>
            </a:r>
            <a:endParaRPr lang="en-US" sz="2400" dirty="0">
              <a:solidFill>
                <a:schemeClr val="accent6"/>
              </a:solidFill>
              <a:latin typeface="NimbusSan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B8EAF3-5EC6-12A2-35F3-015E0356A81F}"/>
              </a:ext>
            </a:extLst>
          </p:cNvPr>
          <p:cNvSpPr/>
          <p:nvPr/>
        </p:nvSpPr>
        <p:spPr>
          <a:xfrm>
            <a:off x="7628886" y="2169865"/>
            <a:ext cx="2323623" cy="629654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dirty="0">
                <a:solidFill>
                  <a:schemeClr val="bg1"/>
                </a:solidFill>
                <a:latin typeface="NimbusSan" pitchFamily="2" charset="77"/>
              </a:rPr>
              <a:t>Authoritative      DNS server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91497B-30DA-DBA7-45A2-A4206DCDB674}"/>
              </a:ext>
            </a:extLst>
          </p:cNvPr>
          <p:cNvSpPr/>
          <p:nvPr/>
        </p:nvSpPr>
        <p:spPr>
          <a:xfrm>
            <a:off x="7628886" y="2899207"/>
            <a:ext cx="2323624" cy="629654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dirty="0">
                <a:solidFill>
                  <a:schemeClr val="bg1"/>
                </a:solidFill>
                <a:latin typeface="NimbusSan" pitchFamily="2" charset="77"/>
              </a:rPr>
              <a:t>Authoritative      DNS server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C88B54-2521-F084-063A-69D68E0978A8}"/>
              </a:ext>
            </a:extLst>
          </p:cNvPr>
          <p:cNvSpPr/>
          <p:nvPr/>
        </p:nvSpPr>
        <p:spPr>
          <a:xfrm>
            <a:off x="1259352" y="2185974"/>
            <a:ext cx="2323624" cy="626190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dirty="0">
                <a:solidFill>
                  <a:schemeClr val="bg1"/>
                </a:solidFill>
                <a:latin typeface="NimbusSan" pitchFamily="2" charset="77"/>
              </a:rPr>
              <a:t>DNS resolver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2ED555-7954-FD55-B5D7-96F46C539F75}"/>
              </a:ext>
            </a:extLst>
          </p:cNvPr>
          <p:cNvCxnSpPr>
            <a:cxnSpLocks/>
          </p:cNvCxnSpPr>
          <p:nvPr/>
        </p:nvCxnSpPr>
        <p:spPr>
          <a:xfrm flipV="1">
            <a:off x="2196888" y="2799518"/>
            <a:ext cx="0" cy="2502474"/>
          </a:xfrm>
          <a:prstGeom prst="straightConnector1">
            <a:avLst/>
          </a:prstGeom>
          <a:ln w="1270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499156C-130B-4260-688C-0DAAC2A2895D}"/>
              </a:ext>
            </a:extLst>
          </p:cNvPr>
          <p:cNvSpPr/>
          <p:nvPr/>
        </p:nvSpPr>
        <p:spPr>
          <a:xfrm>
            <a:off x="1794947" y="3808477"/>
            <a:ext cx="376319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1.</a:t>
            </a:r>
            <a:endParaRPr lang="en-US" sz="1600" dirty="0">
              <a:solidFill>
                <a:schemeClr val="bg1"/>
              </a:solidFill>
              <a:latin typeface="NimbusSan" pitchFamily="2" charset="77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9C26F6-BD91-3BAF-DDED-88E8E747BC91}"/>
              </a:ext>
            </a:extLst>
          </p:cNvPr>
          <p:cNvCxnSpPr>
            <a:cxnSpLocks/>
          </p:cNvCxnSpPr>
          <p:nvPr/>
        </p:nvCxnSpPr>
        <p:spPr>
          <a:xfrm>
            <a:off x="2473718" y="2821769"/>
            <a:ext cx="0" cy="2480223"/>
          </a:xfrm>
          <a:prstGeom prst="straightConnector1">
            <a:avLst/>
          </a:prstGeom>
          <a:ln w="1270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726AC9E-1A9C-2027-95C6-5969AEF69A5E}"/>
              </a:ext>
            </a:extLst>
          </p:cNvPr>
          <p:cNvSpPr/>
          <p:nvPr/>
        </p:nvSpPr>
        <p:spPr>
          <a:xfrm>
            <a:off x="2524742" y="3803647"/>
            <a:ext cx="353927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4.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12958E-F6B8-A8B5-4BBC-D319D41971F9}"/>
              </a:ext>
            </a:extLst>
          </p:cNvPr>
          <p:cNvSpPr/>
          <p:nvPr/>
        </p:nvSpPr>
        <p:spPr>
          <a:xfrm>
            <a:off x="962795" y="3040647"/>
            <a:ext cx="1140080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DNS query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7C1E6F-C759-2CDF-FDFF-2CFC4885A484}"/>
              </a:ext>
            </a:extLst>
          </p:cNvPr>
          <p:cNvSpPr/>
          <p:nvPr/>
        </p:nvSpPr>
        <p:spPr>
          <a:xfrm>
            <a:off x="5822979" y="1824411"/>
            <a:ext cx="1702539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DNS query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2FD9E6-C6DC-FA1D-910E-69E74708C2CA}"/>
              </a:ext>
            </a:extLst>
          </p:cNvPr>
          <p:cNvSpPr/>
          <p:nvPr/>
        </p:nvSpPr>
        <p:spPr>
          <a:xfrm>
            <a:off x="1355954" y="1719488"/>
            <a:ext cx="20831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accent6"/>
                </a:solidFill>
                <a:latin typeface="NimbusSan" pitchFamily="2" charset="77"/>
              </a:rPr>
              <a:t>8.8.8.8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8F9028-9BA2-A233-27A5-C5A0896425CC}"/>
              </a:ext>
            </a:extLst>
          </p:cNvPr>
          <p:cNvSpPr/>
          <p:nvPr/>
        </p:nvSpPr>
        <p:spPr>
          <a:xfrm>
            <a:off x="868782" y="3273623"/>
            <a:ext cx="1231606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ID: </a:t>
            </a:r>
            <a:r>
              <a:rPr lang="en-US" sz="1600" dirty="0">
                <a:solidFill>
                  <a:srgbClr val="FFFF00"/>
                </a:solidFill>
                <a:latin typeface="NimbusSan" pitchFamily="2" charset="77"/>
              </a:rPr>
              <a:t>0x6d1a </a:t>
            </a:r>
            <a:endParaRPr lang="en-US" sz="1100" dirty="0">
              <a:solidFill>
                <a:srgbClr val="FFFF00"/>
              </a:solidFill>
              <a:latin typeface="NimbusSan" pitchFamily="2" charset="7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3110B5-8133-188B-28EA-A2148B103C2E}"/>
              </a:ext>
            </a:extLst>
          </p:cNvPr>
          <p:cNvSpPr/>
          <p:nvPr/>
        </p:nvSpPr>
        <p:spPr>
          <a:xfrm>
            <a:off x="6189133" y="2054077"/>
            <a:ext cx="1356170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ID: 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NimbusSan" pitchFamily="2" charset="77"/>
              </a:rPr>
              <a:t>0x1234</a:t>
            </a:r>
            <a:r>
              <a:rPr lang="en-US" sz="1600" dirty="0">
                <a:solidFill>
                  <a:srgbClr val="FFFF00"/>
                </a:solidFill>
                <a:latin typeface="NimbusSan" pitchFamily="2" charset="77"/>
              </a:rPr>
              <a:t> </a:t>
            </a:r>
            <a:endParaRPr lang="en-US" sz="1100" dirty="0">
              <a:solidFill>
                <a:srgbClr val="FFFF00"/>
              </a:solidFill>
              <a:latin typeface="NimbusSan" pitchFamily="2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88035A-97A6-C4A2-7C04-0E6837A32FD3}"/>
              </a:ext>
            </a:extLst>
          </p:cNvPr>
          <p:cNvSpPr/>
          <p:nvPr/>
        </p:nvSpPr>
        <p:spPr>
          <a:xfrm>
            <a:off x="3744929" y="2673880"/>
            <a:ext cx="1300591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DNS response</a:t>
            </a:r>
            <a:endParaRPr lang="en-US" sz="1100" dirty="0">
              <a:solidFill>
                <a:schemeClr val="bg1"/>
              </a:solidFill>
              <a:latin typeface="NimbusSan" pitchFamily="2" charset="7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A0CA33-813C-8104-C6C8-142713676867}"/>
              </a:ext>
            </a:extLst>
          </p:cNvPr>
          <p:cNvSpPr/>
          <p:nvPr/>
        </p:nvSpPr>
        <p:spPr>
          <a:xfrm>
            <a:off x="3648543" y="2921610"/>
            <a:ext cx="1300591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ID: 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NimbusSan" pitchFamily="2" charset="77"/>
              </a:rPr>
              <a:t>0x1234</a:t>
            </a:r>
            <a:r>
              <a:rPr lang="en-US" sz="1600" dirty="0">
                <a:solidFill>
                  <a:srgbClr val="FFFF00"/>
                </a:solidFill>
                <a:latin typeface="NimbusSan" pitchFamily="2" charset="77"/>
              </a:rPr>
              <a:t> </a:t>
            </a:r>
            <a:endParaRPr lang="en-US" sz="1100" dirty="0">
              <a:solidFill>
                <a:srgbClr val="FFFF00"/>
              </a:solidFill>
              <a:latin typeface="NimbusSan" pitchFamily="2" charset="7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4BA5708-E025-D6E0-BF9B-64A5C3E289EB}"/>
              </a:ext>
            </a:extLst>
          </p:cNvPr>
          <p:cNvSpPr/>
          <p:nvPr/>
        </p:nvSpPr>
        <p:spPr>
          <a:xfrm>
            <a:off x="2549258" y="4520940"/>
            <a:ext cx="1591415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DNS response</a:t>
            </a:r>
            <a:endParaRPr lang="en-US" sz="1100" dirty="0">
              <a:solidFill>
                <a:schemeClr val="bg1"/>
              </a:solidFill>
              <a:latin typeface="NimbusSan" pitchFamily="2" charset="7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BB1A00-C0A3-6611-9DC5-21E755035E89}"/>
              </a:ext>
            </a:extLst>
          </p:cNvPr>
          <p:cNvSpPr/>
          <p:nvPr/>
        </p:nvSpPr>
        <p:spPr>
          <a:xfrm>
            <a:off x="2446565" y="4738356"/>
            <a:ext cx="1300591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ID: </a:t>
            </a:r>
            <a:r>
              <a:rPr lang="en-US" sz="1600" dirty="0">
                <a:solidFill>
                  <a:srgbClr val="FFFF00"/>
                </a:solidFill>
                <a:latin typeface="NimbusSan" pitchFamily="2" charset="77"/>
              </a:rPr>
              <a:t>0x6d1a </a:t>
            </a:r>
            <a:endParaRPr lang="en-US" sz="1100" dirty="0">
              <a:solidFill>
                <a:srgbClr val="FFFF00"/>
              </a:solidFill>
              <a:latin typeface="NimbusSan" pitchFamily="2" charset="7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1AE2354-CCF4-A34E-10FE-B9CD579135EA}"/>
              </a:ext>
            </a:extLst>
          </p:cNvPr>
          <p:cNvSpPr/>
          <p:nvPr/>
        </p:nvSpPr>
        <p:spPr>
          <a:xfrm>
            <a:off x="1235703" y="5301992"/>
            <a:ext cx="2323624" cy="579809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lvl="2"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Client</a:t>
            </a:r>
          </a:p>
        </p:txBody>
      </p:sp>
      <p:pic>
        <p:nvPicPr>
          <p:cNvPr id="38" name="Graphic 37" descr="Laptop with solid fill">
            <a:extLst>
              <a:ext uri="{FF2B5EF4-FFF2-40B4-BE49-F238E27FC236}">
                <a16:creationId xmlns:a16="http://schemas.microsoft.com/office/drawing/2014/main" id="{777EACF9-B40D-05AF-0CFE-B31CC58D5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2683" y="5290612"/>
            <a:ext cx="724702" cy="579809"/>
          </a:xfrm>
          <a:prstGeom prst="rect">
            <a:avLst/>
          </a:prstGeom>
        </p:spPr>
      </p:pic>
      <p:pic>
        <p:nvPicPr>
          <p:cNvPr id="9" name="Picture 8" descr="A young child looking at the camera&#10;&#10;Description automatically generated">
            <a:extLst>
              <a:ext uri="{FF2B5EF4-FFF2-40B4-BE49-F238E27FC236}">
                <a16:creationId xmlns:a16="http://schemas.microsoft.com/office/drawing/2014/main" id="{5E36D204-8DA4-2CF2-FD79-14658D47D3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762" y="3568878"/>
            <a:ext cx="2596817" cy="25968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3E7D58-8553-AA92-1D85-72FDA31E6C13}"/>
              </a:ext>
            </a:extLst>
          </p:cNvPr>
          <p:cNvSpPr txBox="1"/>
          <p:nvPr/>
        </p:nvSpPr>
        <p:spPr>
          <a:xfrm>
            <a:off x="5372526" y="3576970"/>
            <a:ext cx="1171710" cy="538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8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HELLO</a:t>
            </a:r>
            <a:endParaRPr lang="en-AE" sz="3200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69619A-86C0-CF9C-36BB-8FDF8A91D787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A649B3D2-3618-6616-938D-6F9D6629F04B}"/>
              </a:ext>
            </a:extLst>
          </p:cNvPr>
          <p:cNvSpPr txBox="1"/>
          <p:nvPr/>
        </p:nvSpPr>
        <p:spPr>
          <a:xfrm>
            <a:off x="3419999" y="718699"/>
            <a:ext cx="7535383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TYPICAL DNS QUERY AND A RESPONSE</a:t>
            </a:r>
          </a:p>
        </p:txBody>
      </p:sp>
      <p:grpSp>
        <p:nvGrpSpPr>
          <p:cNvPr id="20" name="Group 6">
            <a:extLst>
              <a:ext uri="{FF2B5EF4-FFF2-40B4-BE49-F238E27FC236}">
                <a16:creationId xmlns:a16="http://schemas.microsoft.com/office/drawing/2014/main" id="{479DF8DF-6CE8-76BE-E0F7-683E211D6BFA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21" name="AutoShape 7">
              <a:extLst>
                <a:ext uri="{FF2B5EF4-FFF2-40B4-BE49-F238E27FC236}">
                  <a16:creationId xmlns:a16="http://schemas.microsoft.com/office/drawing/2014/main" id="{30007474-8DDE-58A1-DA2A-94DFC4591B7D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23" name="AutoShape 8">
              <a:extLst>
                <a:ext uri="{FF2B5EF4-FFF2-40B4-BE49-F238E27FC236}">
                  <a16:creationId xmlns:a16="http://schemas.microsoft.com/office/drawing/2014/main" id="{C3E6F410-9978-B51B-9CBB-6D16761B2081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246180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98" grpId="0"/>
      <p:bldP spid="24" grpId="0"/>
      <p:bldP spid="26" grpId="0"/>
      <p:bldP spid="2" grpId="0"/>
      <p:bldP spid="3" grpId="0"/>
      <p:bldP spid="3" grpId="1"/>
      <p:bldP spid="15" grpId="0"/>
      <p:bldP spid="17" grpId="0"/>
      <p:bldP spid="18" grpId="0"/>
      <p:bldP spid="28" grpId="0"/>
      <p:bldP spid="29" grpId="0"/>
      <p:bldP spid="30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3048A11A-E586-F50F-FDC6-BAE33ED5EE86}"/>
              </a:ext>
            </a:extLst>
          </p:cNvPr>
          <p:cNvSpPr txBox="1"/>
          <p:nvPr/>
        </p:nvSpPr>
        <p:spPr>
          <a:xfrm>
            <a:off x="461338" y="1826183"/>
            <a:ext cx="11011794" cy="2779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kumimoji="0" lang="en-AE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PolarDNS server has ability to replace the transaction ID in the response with a new random</a:t>
            </a:r>
            <a:r>
              <a:rPr kumimoji="0" lang="en-AE" sz="28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transaction ID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endParaRPr lang="en-AE" sz="2800" dirty="0">
              <a:solidFill>
                <a:schemeClr val="bg1"/>
              </a:solidFill>
              <a:latin typeface="Calibri" panose="020F0502020204030204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en-AE" sz="2800" dirty="0">
                <a:solidFill>
                  <a:schemeClr val="bg1"/>
                </a:solidFill>
                <a:latin typeface="Calibri" panose="020F0502020204030204"/>
              </a:rPr>
              <a:t>Include the ‘newid’ </a:t>
            </a:r>
            <a:r>
              <a:rPr lang="en-US" sz="2800" dirty="0">
                <a:solidFill>
                  <a:schemeClr val="bg1"/>
                </a:solidFill>
                <a:latin typeface="Calibri" panose="020F0502020204030204"/>
              </a:rPr>
              <a:t>r</a:t>
            </a:r>
            <a:r>
              <a:rPr lang="en-AE" sz="2800" dirty="0">
                <a:solidFill>
                  <a:schemeClr val="bg1"/>
                </a:solidFill>
                <a:latin typeface="Calibri" panose="020F0502020204030204"/>
              </a:rPr>
              <a:t>esponse modifier in the domain name e.g.:</a:t>
            </a: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defTabSz="914400">
              <a:defRPr/>
            </a:pPr>
            <a:r>
              <a:rPr lang="en-AE" sz="2800" dirty="0">
                <a:solidFill>
                  <a:schemeClr val="bg1"/>
                </a:solidFill>
                <a:latin typeface="Calibri" panose="020F0502020204030204"/>
              </a:rPr>
              <a:t>                 anything.whatever.</a:t>
            </a:r>
            <a:r>
              <a:rPr lang="en-AE" sz="2800" dirty="0">
                <a:solidFill>
                  <a:srgbClr val="FF0000"/>
                </a:solidFill>
                <a:latin typeface="Calibri" panose="020F0502020204030204"/>
              </a:rPr>
              <a:t>newid</a:t>
            </a:r>
            <a:r>
              <a:rPr lang="en-AE" sz="2800" dirty="0">
                <a:solidFill>
                  <a:schemeClr val="bg1"/>
                </a:solidFill>
                <a:latin typeface="Calibri" panose="020F0502020204030204"/>
              </a:rPr>
              <a:t>.attacker.com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chemeClr val="bg1"/>
              </a:solidFill>
              <a:latin typeface="Nimbus Sans L 1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BB5919-1706-664A-5BDE-7B79F656D9D6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83468014-7D2F-4902-E811-C25491720559}"/>
              </a:ext>
            </a:extLst>
          </p:cNvPr>
          <p:cNvSpPr txBox="1"/>
          <p:nvPr/>
        </p:nvSpPr>
        <p:spPr>
          <a:xfrm>
            <a:off x="3419999" y="718699"/>
            <a:ext cx="7535383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MISMATCHING TRANSACTION IDs</a:t>
            </a: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26EE355B-3148-4FDC-DCAC-A2C55D3B866E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C8E19439-7860-B3A6-9A9A-3FA29EF99824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FA969F51-D416-7946-F3F5-F922F0A67727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354845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630F1D9-C615-C879-B0F2-F7B4D54A89D7}"/>
              </a:ext>
            </a:extLst>
          </p:cNvPr>
          <p:cNvCxnSpPr>
            <a:cxnSpLocks/>
          </p:cNvCxnSpPr>
          <p:nvPr/>
        </p:nvCxnSpPr>
        <p:spPr>
          <a:xfrm>
            <a:off x="3559327" y="2369728"/>
            <a:ext cx="4075753" cy="0"/>
          </a:xfrm>
          <a:prstGeom prst="straightConnector1">
            <a:avLst/>
          </a:prstGeom>
          <a:ln w="1270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C46B3C87-0E44-5DA5-47A1-3EACB62A0664}"/>
              </a:ext>
            </a:extLst>
          </p:cNvPr>
          <p:cNvSpPr/>
          <p:nvPr/>
        </p:nvSpPr>
        <p:spPr>
          <a:xfrm>
            <a:off x="5349999" y="1947243"/>
            <a:ext cx="475073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2.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A18CA1F-76E5-CD18-F1A2-3F3EC8FD526E}"/>
              </a:ext>
            </a:extLst>
          </p:cNvPr>
          <p:cNvSpPr/>
          <p:nvPr/>
        </p:nvSpPr>
        <p:spPr>
          <a:xfrm>
            <a:off x="5348572" y="2735912"/>
            <a:ext cx="475067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3.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C88B54-2521-F084-063A-69D68E0978A8}"/>
              </a:ext>
            </a:extLst>
          </p:cNvPr>
          <p:cNvSpPr/>
          <p:nvPr/>
        </p:nvSpPr>
        <p:spPr>
          <a:xfrm>
            <a:off x="1259352" y="2185974"/>
            <a:ext cx="2323624" cy="626190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dirty="0">
                <a:solidFill>
                  <a:schemeClr val="bg1"/>
                </a:solidFill>
                <a:latin typeface="NimbusSan" pitchFamily="2" charset="77"/>
              </a:rPr>
              <a:t>DNS resolver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2ED555-7954-FD55-B5D7-96F46C539F75}"/>
              </a:ext>
            </a:extLst>
          </p:cNvPr>
          <p:cNvCxnSpPr>
            <a:cxnSpLocks/>
          </p:cNvCxnSpPr>
          <p:nvPr/>
        </p:nvCxnSpPr>
        <p:spPr>
          <a:xfrm flipV="1">
            <a:off x="2196888" y="2799518"/>
            <a:ext cx="0" cy="2502474"/>
          </a:xfrm>
          <a:prstGeom prst="straightConnector1">
            <a:avLst/>
          </a:prstGeom>
          <a:ln w="1270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499156C-130B-4260-688C-0DAAC2A2895D}"/>
              </a:ext>
            </a:extLst>
          </p:cNvPr>
          <p:cNvSpPr/>
          <p:nvPr/>
        </p:nvSpPr>
        <p:spPr>
          <a:xfrm>
            <a:off x="1794947" y="3808477"/>
            <a:ext cx="376319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1.</a:t>
            </a:r>
            <a:endParaRPr lang="en-US" sz="1600" dirty="0">
              <a:solidFill>
                <a:schemeClr val="bg1"/>
              </a:solidFill>
              <a:latin typeface="NimbusSan" pitchFamily="2" charset="77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9C26F6-BD91-3BAF-DDED-88E8E747BC91}"/>
              </a:ext>
            </a:extLst>
          </p:cNvPr>
          <p:cNvCxnSpPr>
            <a:cxnSpLocks/>
          </p:cNvCxnSpPr>
          <p:nvPr/>
        </p:nvCxnSpPr>
        <p:spPr>
          <a:xfrm>
            <a:off x="2473718" y="2821769"/>
            <a:ext cx="0" cy="2480223"/>
          </a:xfrm>
          <a:prstGeom prst="straightConnector1">
            <a:avLst/>
          </a:prstGeom>
          <a:ln w="1270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726AC9E-1A9C-2027-95C6-5969AEF69A5E}"/>
              </a:ext>
            </a:extLst>
          </p:cNvPr>
          <p:cNvSpPr/>
          <p:nvPr/>
        </p:nvSpPr>
        <p:spPr>
          <a:xfrm>
            <a:off x="2524742" y="3803647"/>
            <a:ext cx="353927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4.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12958E-F6B8-A8B5-4BBC-D319D41971F9}"/>
              </a:ext>
            </a:extLst>
          </p:cNvPr>
          <p:cNvSpPr/>
          <p:nvPr/>
        </p:nvSpPr>
        <p:spPr>
          <a:xfrm>
            <a:off x="925677" y="3040647"/>
            <a:ext cx="1177198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DNS query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2FD9E6-C6DC-FA1D-910E-69E74708C2CA}"/>
              </a:ext>
            </a:extLst>
          </p:cNvPr>
          <p:cNvSpPr/>
          <p:nvPr/>
        </p:nvSpPr>
        <p:spPr>
          <a:xfrm>
            <a:off x="1355954" y="1719488"/>
            <a:ext cx="20831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accent6"/>
                </a:solidFill>
                <a:latin typeface="NimbusSan" pitchFamily="2" charset="77"/>
              </a:rPr>
              <a:t>8.8.8.8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8F9028-9BA2-A233-27A5-C5A0896425CC}"/>
              </a:ext>
            </a:extLst>
          </p:cNvPr>
          <p:cNvSpPr/>
          <p:nvPr/>
        </p:nvSpPr>
        <p:spPr>
          <a:xfrm>
            <a:off x="925677" y="3273623"/>
            <a:ext cx="1174711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ID: </a:t>
            </a:r>
            <a:r>
              <a:rPr lang="en-US" sz="1600" dirty="0">
                <a:solidFill>
                  <a:srgbClr val="FFFF00"/>
                </a:solidFill>
                <a:latin typeface="NimbusSan" pitchFamily="2" charset="77"/>
              </a:rPr>
              <a:t>0x6d1a </a:t>
            </a:r>
            <a:endParaRPr lang="en-US" sz="1100" dirty="0">
              <a:solidFill>
                <a:srgbClr val="FFFF00"/>
              </a:solidFill>
              <a:latin typeface="NimbusSan" pitchFamily="2" charset="7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1AE2354-CCF4-A34E-10FE-B9CD579135EA}"/>
              </a:ext>
            </a:extLst>
          </p:cNvPr>
          <p:cNvSpPr/>
          <p:nvPr/>
        </p:nvSpPr>
        <p:spPr>
          <a:xfrm>
            <a:off x="1235703" y="5301992"/>
            <a:ext cx="2323624" cy="579809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lvl="2"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Client</a:t>
            </a:r>
          </a:p>
        </p:txBody>
      </p:sp>
      <p:pic>
        <p:nvPicPr>
          <p:cNvPr id="38" name="Graphic 37" descr="Laptop with solid fill">
            <a:extLst>
              <a:ext uri="{FF2B5EF4-FFF2-40B4-BE49-F238E27FC236}">
                <a16:creationId xmlns:a16="http://schemas.microsoft.com/office/drawing/2014/main" id="{777EACF9-B40D-05AF-0CFE-B31CC58D5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2683" y="5290612"/>
            <a:ext cx="724702" cy="57980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D40028-3282-C384-CF05-1EAD3A9D84A5}"/>
              </a:ext>
            </a:extLst>
          </p:cNvPr>
          <p:cNvCxnSpPr>
            <a:cxnSpLocks/>
          </p:cNvCxnSpPr>
          <p:nvPr/>
        </p:nvCxnSpPr>
        <p:spPr>
          <a:xfrm flipH="1">
            <a:off x="3559327" y="2675795"/>
            <a:ext cx="406955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291EACC-6240-9B71-5B80-65B25055B08A}"/>
              </a:ext>
            </a:extLst>
          </p:cNvPr>
          <p:cNvSpPr/>
          <p:nvPr/>
        </p:nvSpPr>
        <p:spPr>
          <a:xfrm>
            <a:off x="3049176" y="2892909"/>
            <a:ext cx="422910" cy="3819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E7E0CC-8BCB-D7FB-87E4-BEAE015D773C}"/>
              </a:ext>
            </a:extLst>
          </p:cNvPr>
          <p:cNvSpPr txBox="1"/>
          <p:nvPr/>
        </p:nvSpPr>
        <p:spPr>
          <a:xfrm>
            <a:off x="3110718" y="2899207"/>
            <a:ext cx="312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NimbusSan" pitchFamily="2" charset="77"/>
              </a:rPr>
              <a:t>?</a:t>
            </a:r>
            <a:endParaRPr lang="en-AE" dirty="0">
              <a:solidFill>
                <a:srgbClr val="FF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27C1F22-215F-441B-F829-D692AE920D02}"/>
              </a:ext>
            </a:extLst>
          </p:cNvPr>
          <p:cNvSpPr/>
          <p:nvPr/>
        </p:nvSpPr>
        <p:spPr>
          <a:xfrm>
            <a:off x="2562052" y="4786519"/>
            <a:ext cx="422910" cy="3819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A4B4FB-295E-B952-8C9B-B749DF2CC246}"/>
              </a:ext>
            </a:extLst>
          </p:cNvPr>
          <p:cNvSpPr txBox="1"/>
          <p:nvPr/>
        </p:nvSpPr>
        <p:spPr>
          <a:xfrm>
            <a:off x="2623594" y="4792817"/>
            <a:ext cx="312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NimbusSan" pitchFamily="2" charset="77"/>
              </a:rPr>
              <a:t>?</a:t>
            </a:r>
            <a:endParaRPr lang="en-AE" dirty="0">
              <a:solidFill>
                <a:srgbClr val="FF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ADAFB8-4BCD-32CB-6753-22B2027BC014}"/>
              </a:ext>
            </a:extLst>
          </p:cNvPr>
          <p:cNvSpPr/>
          <p:nvPr/>
        </p:nvSpPr>
        <p:spPr>
          <a:xfrm>
            <a:off x="5822979" y="1824411"/>
            <a:ext cx="1702539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DNS query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03F47E-6219-A1CB-9BA0-078939E5D1CF}"/>
              </a:ext>
            </a:extLst>
          </p:cNvPr>
          <p:cNvSpPr/>
          <p:nvPr/>
        </p:nvSpPr>
        <p:spPr>
          <a:xfrm>
            <a:off x="6189133" y="2054077"/>
            <a:ext cx="1356170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ID: 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NimbusSan" pitchFamily="2" charset="77"/>
              </a:rPr>
              <a:t>0x1234</a:t>
            </a:r>
            <a:r>
              <a:rPr lang="en-US" sz="1600" dirty="0">
                <a:solidFill>
                  <a:srgbClr val="FFFF00"/>
                </a:solidFill>
                <a:latin typeface="NimbusSan" pitchFamily="2" charset="77"/>
              </a:rPr>
              <a:t> </a:t>
            </a:r>
            <a:endParaRPr lang="en-US" sz="1100" dirty="0">
              <a:solidFill>
                <a:srgbClr val="FFFF00"/>
              </a:solidFill>
              <a:latin typeface="NimbusSan" pitchFamily="2" charset="7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42B3BE-9A95-6549-7DCF-564F671A445A}"/>
              </a:ext>
            </a:extLst>
          </p:cNvPr>
          <p:cNvSpPr/>
          <p:nvPr/>
        </p:nvSpPr>
        <p:spPr>
          <a:xfrm>
            <a:off x="3744929" y="2673880"/>
            <a:ext cx="1300591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DNS response</a:t>
            </a:r>
            <a:endParaRPr lang="en-US" sz="1100" dirty="0">
              <a:solidFill>
                <a:schemeClr val="bg1"/>
              </a:solidFill>
              <a:latin typeface="NimbusSan" pitchFamily="2" charset="7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CCBC78-2396-21CB-BC0B-90AC84658169}"/>
              </a:ext>
            </a:extLst>
          </p:cNvPr>
          <p:cNvSpPr/>
          <p:nvPr/>
        </p:nvSpPr>
        <p:spPr>
          <a:xfrm>
            <a:off x="3711037" y="3140398"/>
            <a:ext cx="1300591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ID: </a:t>
            </a:r>
            <a:r>
              <a:rPr lang="en-US" sz="1600" dirty="0">
                <a:solidFill>
                  <a:srgbClr val="FF0000"/>
                </a:solidFill>
                <a:latin typeface="NimbusSan" pitchFamily="2" charset="77"/>
              </a:rPr>
              <a:t>0x5678</a:t>
            </a:r>
            <a:r>
              <a:rPr lang="en-US" sz="1600" dirty="0">
                <a:solidFill>
                  <a:srgbClr val="FFFF00"/>
                </a:solidFill>
                <a:latin typeface="NimbusSan" pitchFamily="2" charset="77"/>
              </a:rPr>
              <a:t> </a:t>
            </a:r>
            <a:endParaRPr lang="en-US" sz="1100" dirty="0">
              <a:solidFill>
                <a:srgbClr val="FFFF00"/>
              </a:solidFill>
              <a:latin typeface="NimbusSan" pitchFamily="2" charset="7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92D64FA-4136-ED64-5317-DBE786C9F105}"/>
              </a:ext>
            </a:extLst>
          </p:cNvPr>
          <p:cNvSpPr/>
          <p:nvPr/>
        </p:nvSpPr>
        <p:spPr>
          <a:xfrm>
            <a:off x="1259352" y="2169864"/>
            <a:ext cx="2323624" cy="651905"/>
          </a:xfrm>
          <a:prstGeom prst="rect">
            <a:avLst/>
          </a:prstGeom>
          <a:noFill/>
          <a:ln w="38100" cmpd="dbl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15F4DF-1C7D-86B5-9AF1-33C6A48324F2}"/>
              </a:ext>
            </a:extLst>
          </p:cNvPr>
          <p:cNvSpPr/>
          <p:nvPr/>
        </p:nvSpPr>
        <p:spPr>
          <a:xfrm>
            <a:off x="3809030" y="2908097"/>
            <a:ext cx="1194538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ID: </a:t>
            </a:r>
            <a:r>
              <a:rPr lang="en-US" sz="1600" strike="sngStrike" dirty="0">
                <a:solidFill>
                  <a:schemeClr val="accent2">
                    <a:lumMod val="40000"/>
                    <a:lumOff val="60000"/>
                  </a:schemeClr>
                </a:solidFill>
                <a:latin typeface="NimbusSan" pitchFamily="2" charset="77"/>
              </a:rPr>
              <a:t>0x1234</a:t>
            </a:r>
            <a:r>
              <a:rPr lang="en-US" sz="1600" dirty="0">
                <a:solidFill>
                  <a:srgbClr val="FFFF00"/>
                </a:solidFill>
                <a:latin typeface="NimbusSan" pitchFamily="2" charset="77"/>
              </a:rPr>
              <a:t> </a:t>
            </a:r>
            <a:endParaRPr lang="en-US" sz="1100" dirty="0">
              <a:solidFill>
                <a:srgbClr val="FFFF00"/>
              </a:solidFill>
              <a:latin typeface="NimbusSan" pitchFamily="2" charset="77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54B4550-CE12-54C7-E9F0-98E83EADFECC}"/>
              </a:ext>
            </a:extLst>
          </p:cNvPr>
          <p:cNvSpPr txBox="1"/>
          <p:nvPr/>
        </p:nvSpPr>
        <p:spPr>
          <a:xfrm>
            <a:off x="5196687" y="4324679"/>
            <a:ext cx="5183215" cy="1055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DNS resolver should not accept this response (3.)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632E79-DF5E-E24C-C65F-BEA032A4091E}"/>
              </a:ext>
            </a:extLst>
          </p:cNvPr>
          <p:cNvSpPr/>
          <p:nvPr/>
        </p:nvSpPr>
        <p:spPr>
          <a:xfrm>
            <a:off x="9952509" y="2297622"/>
            <a:ext cx="9822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NS1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648D3-2580-B7F4-F44B-2FDF8C643312}"/>
              </a:ext>
            </a:extLst>
          </p:cNvPr>
          <p:cNvSpPr/>
          <p:nvPr/>
        </p:nvSpPr>
        <p:spPr>
          <a:xfrm>
            <a:off x="9952510" y="2961356"/>
            <a:ext cx="9822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NS2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89938F-373B-CD70-FC9C-97670CA4C58A}"/>
              </a:ext>
            </a:extLst>
          </p:cNvPr>
          <p:cNvSpPr/>
          <p:nvPr/>
        </p:nvSpPr>
        <p:spPr>
          <a:xfrm>
            <a:off x="7792066" y="1714355"/>
            <a:ext cx="20831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rgbClr val="FF4713"/>
                </a:solidFill>
                <a:latin typeface="NimbusSan" pitchFamily="2" charset="77"/>
              </a:rPr>
              <a:t>attacker.com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6C31CB-DAB2-7F2C-66FA-C68C732E10B3}"/>
              </a:ext>
            </a:extLst>
          </p:cNvPr>
          <p:cNvSpPr/>
          <p:nvPr/>
        </p:nvSpPr>
        <p:spPr>
          <a:xfrm>
            <a:off x="7628886" y="2169865"/>
            <a:ext cx="2323623" cy="629654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dirty="0">
              <a:solidFill>
                <a:schemeClr val="bg1"/>
              </a:solidFill>
              <a:latin typeface="NimbusSan" pitchFamily="2" charset="77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01A5DE-DF55-1903-1F4D-9E2951872C99}"/>
              </a:ext>
            </a:extLst>
          </p:cNvPr>
          <p:cNvSpPr/>
          <p:nvPr/>
        </p:nvSpPr>
        <p:spPr>
          <a:xfrm>
            <a:off x="7628886" y="2899207"/>
            <a:ext cx="2323624" cy="629654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dirty="0">
              <a:solidFill>
                <a:schemeClr val="bg1"/>
              </a:solidFill>
              <a:latin typeface="NimbusSan" pitchFamily="2" charset="77"/>
            </a:endParaRPr>
          </a:p>
        </p:txBody>
      </p:sp>
      <p:pic>
        <p:nvPicPr>
          <p:cNvPr id="33" name="Picture 32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187016E8-0007-24F4-A1BE-DABB33C7A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313" y="3004238"/>
            <a:ext cx="1939032" cy="444866"/>
          </a:xfrm>
          <a:prstGeom prst="rect">
            <a:avLst/>
          </a:prstGeom>
        </p:spPr>
      </p:pic>
      <p:pic>
        <p:nvPicPr>
          <p:cNvPr id="34" name="Picture 33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7E5644D6-CC1B-0913-1A2F-D078124B8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673" y="2271250"/>
            <a:ext cx="1939032" cy="4448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E02139-C96F-BE2B-B8C0-A920318E2EDE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58F87572-EFF5-67F2-D946-445C144A1AFD}"/>
              </a:ext>
            </a:extLst>
          </p:cNvPr>
          <p:cNvSpPr txBox="1"/>
          <p:nvPr/>
        </p:nvSpPr>
        <p:spPr>
          <a:xfrm>
            <a:off x="3419999" y="718699"/>
            <a:ext cx="7535383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MISMATCHING TRANSACTION IDs</a:t>
            </a:r>
          </a:p>
        </p:txBody>
      </p:sp>
      <p:grpSp>
        <p:nvGrpSpPr>
          <p:cNvPr id="35" name="Group 6">
            <a:extLst>
              <a:ext uri="{FF2B5EF4-FFF2-40B4-BE49-F238E27FC236}">
                <a16:creationId xmlns:a16="http://schemas.microsoft.com/office/drawing/2014/main" id="{AD0F2EF9-EB06-D2D6-C4E1-B312052BAF6B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36" name="AutoShape 7">
              <a:extLst>
                <a:ext uri="{FF2B5EF4-FFF2-40B4-BE49-F238E27FC236}">
                  <a16:creationId xmlns:a16="http://schemas.microsoft.com/office/drawing/2014/main" id="{D6EFBDAC-6674-AEB9-4E97-64F0C29E3593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39" name="AutoShape 8">
              <a:extLst>
                <a:ext uri="{FF2B5EF4-FFF2-40B4-BE49-F238E27FC236}">
                  <a16:creationId xmlns:a16="http://schemas.microsoft.com/office/drawing/2014/main" id="{82F06A8C-13F1-1CC4-BC82-C544FEA15701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227029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98" grpId="0"/>
      <p:bldP spid="24" grpId="0"/>
      <p:bldP spid="26" grpId="0"/>
      <p:bldP spid="2" grpId="0"/>
      <p:bldP spid="15" grpId="0"/>
      <p:bldP spid="9" grpId="0" animBg="1"/>
      <p:bldP spid="10" grpId="0"/>
      <p:bldP spid="11" grpId="0" animBg="1"/>
      <p:bldP spid="20" grpId="0"/>
      <p:bldP spid="21" grpId="0"/>
      <p:bldP spid="23" grpId="0"/>
      <p:bldP spid="27" grpId="0"/>
      <p:bldP spid="29" grpId="0"/>
      <p:bldP spid="30" grpId="0" animBg="1"/>
      <p:bldP spid="3" grpId="0"/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DA66715-092B-37A0-954F-750F05136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364" y="1515589"/>
            <a:ext cx="7638566" cy="245219"/>
          </a:xfrm>
          <a:prstGeom prst="rect">
            <a:avLst/>
          </a:prstGeom>
        </p:spPr>
      </p:pic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145ABE3-CD5D-B7CF-C9E8-BADCE5E8B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124" y="1743735"/>
            <a:ext cx="7726453" cy="24059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1D20DF-9166-B74D-7723-67916E553DA1}"/>
              </a:ext>
            </a:extLst>
          </p:cNvPr>
          <p:cNvCxnSpPr>
            <a:cxnSpLocks/>
          </p:cNvCxnSpPr>
          <p:nvPr/>
        </p:nvCxnSpPr>
        <p:spPr>
          <a:xfrm>
            <a:off x="1819953" y="4116469"/>
            <a:ext cx="33660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CACE1E2-5FBA-0028-A37F-580D4840FE39}"/>
              </a:ext>
            </a:extLst>
          </p:cNvPr>
          <p:cNvSpPr/>
          <p:nvPr/>
        </p:nvSpPr>
        <p:spPr>
          <a:xfrm>
            <a:off x="1445364" y="1749266"/>
            <a:ext cx="6644072" cy="14477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F07F01-9A2C-1C86-34EB-0009ED03855E}"/>
              </a:ext>
            </a:extLst>
          </p:cNvPr>
          <p:cNvCxnSpPr>
            <a:cxnSpLocks/>
          </p:cNvCxnSpPr>
          <p:nvPr/>
        </p:nvCxnSpPr>
        <p:spPr>
          <a:xfrm>
            <a:off x="3045682" y="1749052"/>
            <a:ext cx="642079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5">
            <a:extLst>
              <a:ext uri="{FF2B5EF4-FFF2-40B4-BE49-F238E27FC236}">
                <a16:creationId xmlns:a16="http://schemas.microsoft.com/office/drawing/2014/main" id="{D264B710-2DE2-6AD0-BFCF-4315C829C6A8}"/>
              </a:ext>
            </a:extLst>
          </p:cNvPr>
          <p:cNvSpPr txBox="1"/>
          <p:nvPr/>
        </p:nvSpPr>
        <p:spPr>
          <a:xfrm>
            <a:off x="8229600" y="4767942"/>
            <a:ext cx="2509663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Ok, expected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538D8F-0682-574F-D8FF-A1327C1292B8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7FD2A337-E839-5C13-D530-9D86527D5CC8}"/>
              </a:ext>
            </a:extLst>
          </p:cNvPr>
          <p:cNvSpPr txBox="1"/>
          <p:nvPr/>
        </p:nvSpPr>
        <p:spPr>
          <a:xfrm>
            <a:off x="3419999" y="718699"/>
            <a:ext cx="7535383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ID MISMATCH TEST</a:t>
            </a: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75A191D0-E87D-8FD2-A016-EC5E461A25C8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E025C2CE-1166-7CBA-3BDE-4B1942B68AB8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4C794289-931C-7F8B-4F19-807E64DE5DA0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321206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E1FD018-1D5D-CC9A-A1A5-97D24BC3B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23" y="1517543"/>
            <a:ext cx="8464033" cy="352054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AE945F-F4EB-0A0C-B182-BECC72FCF0A8}"/>
              </a:ext>
            </a:extLst>
          </p:cNvPr>
          <p:cNvCxnSpPr>
            <a:cxnSpLocks/>
          </p:cNvCxnSpPr>
          <p:nvPr/>
        </p:nvCxnSpPr>
        <p:spPr>
          <a:xfrm>
            <a:off x="6240406" y="2904073"/>
            <a:ext cx="10072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0379CCA-4129-2390-CA3E-D9FCB4AE9C6C}"/>
              </a:ext>
            </a:extLst>
          </p:cNvPr>
          <p:cNvCxnSpPr>
            <a:cxnSpLocks/>
          </p:cNvCxnSpPr>
          <p:nvPr/>
        </p:nvCxnSpPr>
        <p:spPr>
          <a:xfrm>
            <a:off x="5164040" y="3147240"/>
            <a:ext cx="11067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1C3C2B-1523-0FDA-4068-CEB956544616}"/>
              </a:ext>
            </a:extLst>
          </p:cNvPr>
          <p:cNvCxnSpPr>
            <a:cxnSpLocks/>
          </p:cNvCxnSpPr>
          <p:nvPr/>
        </p:nvCxnSpPr>
        <p:spPr>
          <a:xfrm>
            <a:off x="3047237" y="1747337"/>
            <a:ext cx="642079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5">
            <a:extLst>
              <a:ext uri="{FF2B5EF4-FFF2-40B4-BE49-F238E27FC236}">
                <a16:creationId xmlns:a16="http://schemas.microsoft.com/office/drawing/2014/main" id="{CE7ACBFD-9015-3B88-291D-F29F49E591E5}"/>
              </a:ext>
            </a:extLst>
          </p:cNvPr>
          <p:cNvSpPr txBox="1"/>
          <p:nvPr/>
        </p:nvSpPr>
        <p:spPr>
          <a:xfrm>
            <a:off x="8229600" y="4767942"/>
            <a:ext cx="2509663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Ok, expected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200BA6-7FD3-6770-CAEC-138FECC7F6A4}"/>
              </a:ext>
            </a:extLst>
          </p:cNvPr>
          <p:cNvSpPr/>
          <p:nvPr/>
        </p:nvSpPr>
        <p:spPr>
          <a:xfrm>
            <a:off x="7048420" y="3585030"/>
            <a:ext cx="1106774" cy="240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682067-51C7-7D57-2972-0EE5F6D2C9EF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F91A2293-DA94-C387-B41F-4D160B0554B2}"/>
              </a:ext>
            </a:extLst>
          </p:cNvPr>
          <p:cNvSpPr txBox="1"/>
          <p:nvPr/>
        </p:nvSpPr>
        <p:spPr>
          <a:xfrm>
            <a:off x="3419999" y="718699"/>
            <a:ext cx="7535383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ID MISMATCH TEST – GOOGLE DNS</a:t>
            </a:r>
          </a:p>
        </p:txBody>
      </p:sp>
      <p:grpSp>
        <p:nvGrpSpPr>
          <p:cNvPr id="11" name="Group 6">
            <a:extLst>
              <a:ext uri="{FF2B5EF4-FFF2-40B4-BE49-F238E27FC236}">
                <a16:creationId xmlns:a16="http://schemas.microsoft.com/office/drawing/2014/main" id="{0A22B87E-8BEF-ACFC-1F86-9BDC3B9FB71B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2DF96DB6-6C31-9E8B-6A58-938D2EB0E331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6E1B6503-CF33-8971-1D94-364C935C7714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4872AE5-AE31-D2CD-5F59-6B7A74690BC4}"/>
              </a:ext>
            </a:extLst>
          </p:cNvPr>
          <p:cNvCxnSpPr>
            <a:cxnSpLocks/>
          </p:cNvCxnSpPr>
          <p:nvPr/>
        </p:nvCxnSpPr>
        <p:spPr>
          <a:xfrm>
            <a:off x="5800725" y="1747337"/>
            <a:ext cx="95440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36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A6E9D2B3-EF75-E494-43F2-12B3BFA36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55" y="1500437"/>
            <a:ext cx="8445484" cy="353531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AE945F-F4EB-0A0C-B182-BECC72FCF0A8}"/>
              </a:ext>
            </a:extLst>
          </p:cNvPr>
          <p:cNvCxnSpPr>
            <a:cxnSpLocks/>
          </p:cNvCxnSpPr>
          <p:nvPr/>
        </p:nvCxnSpPr>
        <p:spPr>
          <a:xfrm>
            <a:off x="6240406" y="2897399"/>
            <a:ext cx="10072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0379CCA-4129-2390-CA3E-D9FCB4AE9C6C}"/>
              </a:ext>
            </a:extLst>
          </p:cNvPr>
          <p:cNvCxnSpPr>
            <a:cxnSpLocks/>
          </p:cNvCxnSpPr>
          <p:nvPr/>
        </p:nvCxnSpPr>
        <p:spPr>
          <a:xfrm>
            <a:off x="5164040" y="3147240"/>
            <a:ext cx="11067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1C3C2B-1523-0FDA-4068-CEB956544616}"/>
              </a:ext>
            </a:extLst>
          </p:cNvPr>
          <p:cNvCxnSpPr>
            <a:cxnSpLocks/>
          </p:cNvCxnSpPr>
          <p:nvPr/>
        </p:nvCxnSpPr>
        <p:spPr>
          <a:xfrm>
            <a:off x="3060585" y="1740663"/>
            <a:ext cx="642079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>
            <a:extLst>
              <a:ext uri="{FF2B5EF4-FFF2-40B4-BE49-F238E27FC236}">
                <a16:creationId xmlns:a16="http://schemas.microsoft.com/office/drawing/2014/main" id="{5E16FBA4-94D9-2F16-645B-4D20B0754762}"/>
              </a:ext>
            </a:extLst>
          </p:cNvPr>
          <p:cNvSpPr txBox="1"/>
          <p:nvPr/>
        </p:nvSpPr>
        <p:spPr>
          <a:xfrm>
            <a:off x="8229600" y="4767942"/>
            <a:ext cx="2509663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Ok, expected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A43504-512A-529A-10D7-642913943B21}"/>
              </a:ext>
            </a:extLst>
          </p:cNvPr>
          <p:cNvSpPr/>
          <p:nvPr/>
        </p:nvSpPr>
        <p:spPr>
          <a:xfrm>
            <a:off x="7048420" y="3585030"/>
            <a:ext cx="1106774" cy="240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28A81B-D139-1181-0C26-871CA8838F17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3617410-1650-20D4-C81C-13CD7E0B4EDE}"/>
              </a:ext>
            </a:extLst>
          </p:cNvPr>
          <p:cNvSpPr txBox="1"/>
          <p:nvPr/>
        </p:nvSpPr>
        <p:spPr>
          <a:xfrm>
            <a:off x="3419999" y="718699"/>
            <a:ext cx="7535383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ID MISMATCH TEST – OPENDNS</a:t>
            </a:r>
          </a:p>
        </p:txBody>
      </p:sp>
      <p:grpSp>
        <p:nvGrpSpPr>
          <p:cNvPr id="11" name="Group 6">
            <a:extLst>
              <a:ext uri="{FF2B5EF4-FFF2-40B4-BE49-F238E27FC236}">
                <a16:creationId xmlns:a16="http://schemas.microsoft.com/office/drawing/2014/main" id="{CCEACD30-110C-7E6E-B066-F2C165F06339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E9B7185D-D02F-C6D2-80C9-59C613090430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AB399BC6-274D-B301-481C-7061C632BBC3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F6E3799-ED8A-FCB5-567A-CD2BDAF95FFC}"/>
              </a:ext>
            </a:extLst>
          </p:cNvPr>
          <p:cNvCxnSpPr>
            <a:cxnSpLocks/>
          </p:cNvCxnSpPr>
          <p:nvPr/>
        </p:nvCxnSpPr>
        <p:spPr>
          <a:xfrm flipV="1">
            <a:off x="5800725" y="1740663"/>
            <a:ext cx="1814513" cy="66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76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216EA43-BE92-4557-D390-581A16490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041" y="1500394"/>
            <a:ext cx="8498872" cy="474900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AE945F-F4EB-0A0C-B182-BECC72FCF0A8}"/>
              </a:ext>
            </a:extLst>
          </p:cNvPr>
          <p:cNvCxnSpPr>
            <a:cxnSpLocks/>
          </p:cNvCxnSpPr>
          <p:nvPr/>
        </p:nvCxnSpPr>
        <p:spPr>
          <a:xfrm>
            <a:off x="6281404" y="2907875"/>
            <a:ext cx="880281" cy="0"/>
          </a:xfrm>
          <a:prstGeom prst="line">
            <a:avLst/>
          </a:prstGeom>
          <a:ln w="3810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0379CCA-4129-2390-CA3E-D9FCB4AE9C6C}"/>
              </a:ext>
            </a:extLst>
          </p:cNvPr>
          <p:cNvCxnSpPr>
            <a:cxnSpLocks/>
          </p:cNvCxnSpPr>
          <p:nvPr/>
        </p:nvCxnSpPr>
        <p:spPr>
          <a:xfrm>
            <a:off x="7391368" y="5019864"/>
            <a:ext cx="896439" cy="0"/>
          </a:xfrm>
          <a:prstGeom prst="line">
            <a:avLst/>
          </a:prstGeom>
          <a:ln w="3810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1C3C2B-1523-0FDA-4068-CEB956544616}"/>
              </a:ext>
            </a:extLst>
          </p:cNvPr>
          <p:cNvCxnSpPr>
            <a:cxnSpLocks/>
          </p:cNvCxnSpPr>
          <p:nvPr/>
        </p:nvCxnSpPr>
        <p:spPr>
          <a:xfrm>
            <a:off x="3065611" y="1736053"/>
            <a:ext cx="642079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5">
            <a:extLst>
              <a:ext uri="{FF2B5EF4-FFF2-40B4-BE49-F238E27FC236}">
                <a16:creationId xmlns:a16="http://schemas.microsoft.com/office/drawing/2014/main" id="{3F31931F-D984-95EF-8621-3A0080063A23}"/>
              </a:ext>
            </a:extLst>
          </p:cNvPr>
          <p:cNvSpPr txBox="1"/>
          <p:nvPr/>
        </p:nvSpPr>
        <p:spPr>
          <a:xfrm>
            <a:off x="9668614" y="5030410"/>
            <a:ext cx="1070649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???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9FF10A-5EF9-B6ED-5D93-822B79F4AAA5}"/>
              </a:ext>
            </a:extLst>
          </p:cNvPr>
          <p:cNvCxnSpPr>
            <a:cxnSpLocks/>
          </p:cNvCxnSpPr>
          <p:nvPr/>
        </p:nvCxnSpPr>
        <p:spPr>
          <a:xfrm>
            <a:off x="5165659" y="3140369"/>
            <a:ext cx="1109071" cy="0"/>
          </a:xfrm>
          <a:prstGeom prst="line">
            <a:avLst/>
          </a:prstGeom>
          <a:ln w="3810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DC38F7F-CDF7-4289-F9E8-5B4A2D34F293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C868E1BE-4274-140D-AC0E-578B65A4584A}"/>
              </a:ext>
            </a:extLst>
          </p:cNvPr>
          <p:cNvSpPr txBox="1"/>
          <p:nvPr/>
        </p:nvSpPr>
        <p:spPr>
          <a:xfrm>
            <a:off x="3419999" y="718699"/>
            <a:ext cx="7535383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ID MISMATCH TEST – CLOUDFLARE DNS</a:t>
            </a: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08AADD53-16CD-8C47-786A-70C4176DD03E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0" name="AutoShape 7">
              <a:extLst>
                <a:ext uri="{FF2B5EF4-FFF2-40B4-BE49-F238E27FC236}">
                  <a16:creationId xmlns:a16="http://schemas.microsoft.com/office/drawing/2014/main" id="{7F6C3C16-AF73-06CF-D9B3-D8F5E9AF05A9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8F34D58A-2773-1DFE-45DC-52DA3F239DCA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3B1CC98-1966-BB4A-A962-D48A93736511}"/>
              </a:ext>
            </a:extLst>
          </p:cNvPr>
          <p:cNvCxnSpPr>
            <a:cxnSpLocks/>
          </p:cNvCxnSpPr>
          <p:nvPr/>
        </p:nvCxnSpPr>
        <p:spPr>
          <a:xfrm>
            <a:off x="5800725" y="1747337"/>
            <a:ext cx="95440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24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754ED18-8D12-7161-0DB0-84F74524B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934" y="1504338"/>
            <a:ext cx="2776065" cy="4570002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0EB5347-26F8-D759-DC5C-A38C49965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105" y="1504338"/>
            <a:ext cx="3952755" cy="45700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BBD25A-68BE-A47E-F6F0-C24F120A211E}"/>
              </a:ext>
            </a:extLst>
          </p:cNvPr>
          <p:cNvSpPr/>
          <p:nvPr/>
        </p:nvSpPr>
        <p:spPr>
          <a:xfrm>
            <a:off x="1631105" y="1542838"/>
            <a:ext cx="6713825" cy="241195"/>
          </a:xfrm>
          <a:prstGeom prst="rect">
            <a:avLst/>
          </a:prstGeom>
          <a:noFill/>
          <a:ln w="28575">
            <a:solidFill>
              <a:srgbClr val="00FE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1B062A-92CD-F726-CA7E-D0677CDA6473}"/>
              </a:ext>
            </a:extLst>
          </p:cNvPr>
          <p:cNvSpPr/>
          <p:nvPr/>
        </p:nvSpPr>
        <p:spPr>
          <a:xfrm>
            <a:off x="1631105" y="4236569"/>
            <a:ext cx="6713825" cy="241195"/>
          </a:xfrm>
          <a:prstGeom prst="rect">
            <a:avLst/>
          </a:prstGeom>
          <a:noFill/>
          <a:ln w="28575">
            <a:solidFill>
              <a:srgbClr val="00FE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DBDAE3-5CD8-4B46-9402-6262B4ACE606}"/>
              </a:ext>
            </a:extLst>
          </p:cNvPr>
          <p:cNvSpPr/>
          <p:nvPr/>
        </p:nvSpPr>
        <p:spPr>
          <a:xfrm>
            <a:off x="3326685" y="526692"/>
            <a:ext cx="8472284" cy="450000"/>
          </a:xfrm>
          <a:prstGeom prst="rect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2B0F82A3-0536-6810-7302-414AD8497046}"/>
              </a:ext>
            </a:extLst>
          </p:cNvPr>
          <p:cNvSpPr txBox="1"/>
          <p:nvPr/>
        </p:nvSpPr>
        <p:spPr>
          <a:xfrm>
            <a:off x="3419999" y="718699"/>
            <a:ext cx="7535383" cy="26789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latin typeface="Nimbus Sans L 4"/>
              </a:rPr>
              <a:t>LET’S ASK VARIOUS PUBLIC DNS RESOLVERS</a:t>
            </a:r>
          </a:p>
        </p:txBody>
      </p:sp>
      <p:grpSp>
        <p:nvGrpSpPr>
          <p:cNvPr id="11" name="Group 6">
            <a:extLst>
              <a:ext uri="{FF2B5EF4-FFF2-40B4-BE49-F238E27FC236}">
                <a16:creationId xmlns:a16="http://schemas.microsoft.com/office/drawing/2014/main" id="{8695D643-1243-EF3F-B77B-6DD30BA57EF0}"/>
              </a:ext>
            </a:extLst>
          </p:cNvPr>
          <p:cNvGrpSpPr/>
          <p:nvPr/>
        </p:nvGrpSpPr>
        <p:grpSpPr>
          <a:xfrm>
            <a:off x="3326685" y="1038003"/>
            <a:ext cx="8472284" cy="1"/>
            <a:chOff x="-169573" y="25400"/>
            <a:chExt cx="17805936" cy="1"/>
          </a:xfrm>
        </p:grpSpPr>
        <p:sp>
          <p:nvSpPr>
            <p:cNvPr id="13" name="AutoShape 7">
              <a:extLst>
                <a:ext uri="{FF2B5EF4-FFF2-40B4-BE49-F238E27FC236}">
                  <a16:creationId xmlns:a16="http://schemas.microsoft.com/office/drawing/2014/main" id="{2118E08C-683E-C0CC-E466-9997255D7EEF}"/>
                </a:ext>
              </a:extLst>
            </p:cNvPr>
            <p:cNvSpPr/>
            <p:nvPr/>
          </p:nvSpPr>
          <p:spPr>
            <a:xfrm>
              <a:off x="-169573" y="25401"/>
              <a:ext cx="11853818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15FB2903-2F7C-84C6-6BB0-8A1A573E4D2B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FF4713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</p:spTree>
    <p:extLst>
      <p:ext uri="{BB962C8B-B14F-4D97-AF65-F5344CB8AC3E}">
        <p14:creationId xmlns:p14="http://schemas.microsoft.com/office/powerpoint/2010/main" val="6867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1_Office Theme">
  <a:themeElements>
    <a:clrScheme name="Custom 6">
      <a:dk1>
        <a:srgbClr val="000000"/>
      </a:dk1>
      <a:lt1>
        <a:srgbClr val="FFFFFF"/>
      </a:lt1>
      <a:dk2>
        <a:srgbClr val="5302D6"/>
      </a:dk2>
      <a:lt2>
        <a:srgbClr val="6C6F71"/>
      </a:lt2>
      <a:accent1>
        <a:srgbClr val="5302D6"/>
      </a:accent1>
      <a:accent2>
        <a:srgbClr val="5302D6"/>
      </a:accent2>
      <a:accent3>
        <a:srgbClr val="000000"/>
      </a:accent3>
      <a:accent4>
        <a:srgbClr val="00DB96"/>
      </a:accent4>
      <a:accent5>
        <a:srgbClr val="00DB96"/>
      </a:accent5>
      <a:accent6>
        <a:srgbClr val="4FF3FF"/>
      </a:accent6>
      <a:hlink>
        <a:srgbClr val="5302D6"/>
      </a:hlink>
      <a:folHlink>
        <a:srgbClr val="05A123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</a:spPr>
      <a:bodyPr/>
      <a:lstStyle>
        <a:defPPr algn="l">
          <a:defRPr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df66597-252a-4ecd-b8f5-19792f56922c" xsi:nil="true"/>
    <lcf76f155ced4ddcb4097134ff3c332f xmlns="671d4354-bebf-4cee-937e-4e335d52a75b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726F872DE920458D95D1A4D12F957A" ma:contentTypeVersion="20" ma:contentTypeDescription="Create a new document." ma:contentTypeScope="" ma:versionID="6b0c22216f6dd9147b35c63753495bea">
  <xsd:schema xmlns:xsd="http://www.w3.org/2001/XMLSchema" xmlns:xs="http://www.w3.org/2001/XMLSchema" xmlns:p="http://schemas.microsoft.com/office/2006/metadata/properties" xmlns:ns2="671d4354-bebf-4cee-937e-4e335d52a75b" xmlns:ns3="5df66597-252a-4ecd-b8f5-19792f56922c" targetNamespace="http://schemas.microsoft.com/office/2006/metadata/properties" ma:root="true" ma:fieldsID="208f61cdf0741ba97e58e70ff545944c" ns2:_="" ns3:_="">
    <xsd:import namespace="671d4354-bebf-4cee-937e-4e335d52a75b"/>
    <xsd:import namespace="5df66597-252a-4ecd-b8f5-19792f5692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3:TaxCatchAll" minOccurs="0"/>
                <xsd:element ref="ns2:lcf76f155ced4ddcb4097134ff3c332f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1d4354-bebf-4cee-937e-4e335d52a7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bdc0606b-8e5a-4aee-a68c-f4efcab0e83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f66597-252a-4ecd-b8f5-19792f56922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909b6bd2-d5b2-434f-a691-dd7e0a021f64}" ma:internalName="TaxCatchAll" ma:showField="CatchAllData" ma:web="5df66597-252a-4ecd-b8f5-19792f5692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6369A0F-4371-495E-ACE2-8F8D6E81EC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5C5CCC-C1E4-4AC4-8E0E-F3C6A50A1CED}">
  <ds:schemaRefs>
    <ds:schemaRef ds:uri="http://schemas.microsoft.com/office/infopath/2007/PartnerControls"/>
    <ds:schemaRef ds:uri="http://schemas.microsoft.com/office/2006/documentManagement/types"/>
    <ds:schemaRef ds:uri="671d4354-bebf-4cee-937e-4e335d52a75b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  <ds:schemaRef ds:uri="5df66597-252a-4ecd-b8f5-19792f56922c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CC067DB-778F-48DE-80A9-DC0EA21A1C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1d4354-bebf-4cee-937e-4e335d52a75b"/>
    <ds:schemaRef ds:uri="5df66597-252a-4ecd-b8f5-19792f5692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13820</TotalTime>
  <Words>3058</Words>
  <Application>Microsoft Macintosh PowerPoint</Application>
  <PresentationFormat>Widescreen</PresentationFormat>
  <Paragraphs>895</Paragraphs>
  <Slides>178</Slides>
  <Notes>171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178</vt:i4>
      </vt:variant>
    </vt:vector>
  </HeadingPairs>
  <TitlesOfParts>
    <vt:vector size="188" baseType="lpstr">
      <vt:lpstr>Arial</vt:lpstr>
      <vt:lpstr>Calibri</vt:lpstr>
      <vt:lpstr>Changeling Neo</vt:lpstr>
      <vt:lpstr>Impact</vt:lpstr>
      <vt:lpstr>Nimbus Sans L 1</vt:lpstr>
      <vt:lpstr>Nimbus Sans L 4</vt:lpstr>
      <vt:lpstr>NimbusSan</vt:lpstr>
      <vt:lpstr>Open Sans Light</vt:lpstr>
      <vt:lpstr>Orkney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Informa plc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Bourgoin, Tom</dc:creator>
  <cp:lastModifiedBy>Ivan Jedek</cp:lastModifiedBy>
  <cp:revision>254</cp:revision>
  <dcterms:created xsi:type="dcterms:W3CDTF">2023-08-15T09:14:16Z</dcterms:created>
  <dcterms:modified xsi:type="dcterms:W3CDTF">2023-11-17T21:41:14Z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1_Office Theme:10</vt:lpwstr>
  </property>
  <property fmtid="{D5CDD505-2E9C-101B-9397-08002B2CF9AE}" pid="3" name="ClassificationContentMarkingFooterText">
    <vt:lpwstr>Information Classification: Public</vt:lpwstr>
  </property>
  <property fmtid="{D5CDD505-2E9C-101B-9397-08002B2CF9AE}" pid="4" name="MSIP_Label_57969209-987a-410d-ac15-d40f31778c48_Enabled">
    <vt:lpwstr>true</vt:lpwstr>
  </property>
  <property fmtid="{D5CDD505-2E9C-101B-9397-08002B2CF9AE}" pid="5" name="MSIP_Label_57969209-987a-410d-ac15-d40f31778c48_SetDate">
    <vt:lpwstr>2023-08-15T11:29:31Z</vt:lpwstr>
  </property>
  <property fmtid="{D5CDD505-2E9C-101B-9397-08002B2CF9AE}" pid="6" name="MSIP_Label_57969209-987a-410d-ac15-d40f31778c48_Method">
    <vt:lpwstr>Privileged</vt:lpwstr>
  </property>
  <property fmtid="{D5CDD505-2E9C-101B-9397-08002B2CF9AE}" pid="7" name="MSIP_Label_57969209-987a-410d-ac15-d40f31778c48_Name">
    <vt:lpwstr>57969209-987a-410d-ac15-d40f31778c48</vt:lpwstr>
  </property>
  <property fmtid="{D5CDD505-2E9C-101B-9397-08002B2CF9AE}" pid="8" name="MSIP_Label_57969209-987a-410d-ac15-d40f31778c48_SiteId">
    <vt:lpwstr>2567d566-604c-408a-8a60-55d0dc9d9d6b</vt:lpwstr>
  </property>
  <property fmtid="{D5CDD505-2E9C-101B-9397-08002B2CF9AE}" pid="9" name="MSIP_Label_57969209-987a-410d-ac15-d40f31778c48_ActionId">
    <vt:lpwstr>9fd4049f-0877-4e4c-91f3-3d331c9f325a</vt:lpwstr>
  </property>
  <property fmtid="{D5CDD505-2E9C-101B-9397-08002B2CF9AE}" pid="10" name="MSIP_Label_57969209-987a-410d-ac15-d40f31778c48_ContentBits">
    <vt:lpwstr>0</vt:lpwstr>
  </property>
  <property fmtid="{D5CDD505-2E9C-101B-9397-08002B2CF9AE}" pid="11" name="ContentTypeId">
    <vt:lpwstr>0x01010080726F872DE920458D95D1A4D12F957A</vt:lpwstr>
  </property>
  <property fmtid="{D5CDD505-2E9C-101B-9397-08002B2CF9AE}" pid="12" name="MSIP_Label_2bbab825-a111-45e4-86a1-18cee0005896_Name">
    <vt:lpwstr>2bbab825-a111-45e4-86a1-18cee0005896</vt:lpwstr>
  </property>
  <property fmtid="{D5CDD505-2E9C-101B-9397-08002B2CF9AE}" pid="13" name="MSIP_Label_2bbab825-a111-45e4-86a1-18cee0005896_SiteId">
    <vt:lpwstr>2567d566-604c-408a-8a60-55d0dc9d9d6b</vt:lpwstr>
  </property>
  <property fmtid="{D5CDD505-2E9C-101B-9397-08002B2CF9AE}" pid="14" name="MSIP_Label_2bbab825-a111-45e4-86a1-18cee0005896_Method">
    <vt:lpwstr>Standard</vt:lpwstr>
  </property>
  <property fmtid="{D5CDD505-2E9C-101B-9397-08002B2CF9AE}" pid="15" name="MSIP_Label_2bbab825-a111-45e4-86a1-18cee0005896_SetDate">
    <vt:lpwstr>2023-08-15T11:26:52Z</vt:lpwstr>
  </property>
  <property fmtid="{D5CDD505-2E9C-101B-9397-08002B2CF9AE}" pid="16" name="MSIP_Label_2bbab825-a111-45e4-86a1-18cee0005896_ContentBits">
    <vt:lpwstr>2</vt:lpwstr>
  </property>
  <property fmtid="{D5CDD505-2E9C-101B-9397-08002B2CF9AE}" pid="17" name="MSIP_Label_2bbab825-a111-45e4-86a1-18cee0005896_Enabled">
    <vt:lpwstr>true</vt:lpwstr>
  </property>
  <property fmtid="{D5CDD505-2E9C-101B-9397-08002B2CF9AE}" pid="18" name="MSIP_Label_2bbab825-a111-45e4-86a1-18cee0005896_ActionId">
    <vt:lpwstr>d8134280-75a7-439a-9e00-afdde4760561</vt:lpwstr>
  </property>
  <property fmtid="{D5CDD505-2E9C-101B-9397-08002B2CF9AE}" pid="19" name="MediaServiceImageTags">
    <vt:lpwstr/>
  </property>
</Properties>
</file>